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 id="2147483840" r:id="rId16"/>
    <p:sldMasterId id="2147483852" r:id="rId17"/>
    <p:sldMasterId id="2147483864" r:id="rId18"/>
    <p:sldMasterId id="2147483876" r:id="rId19"/>
  </p:sldMasterIdLst>
  <p:sldIdLst>
    <p:sldId id="256" r:id="rId20"/>
    <p:sldId id="257" r:id="rId21"/>
    <p:sldId id="258" r:id="rId22"/>
    <p:sldId id="259" r:id="rId23"/>
    <p:sldId id="260" r:id="rId24"/>
    <p:sldId id="261"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84" y="-12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7.xml"/><Relationship Id="rId39"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2.xml"/><Relationship Id="rId34" Type="http://schemas.openxmlformats.org/officeDocument/2006/relationships/slide" Target="slides/slide15.xml"/><Relationship Id="rId42"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6.xml"/><Relationship Id="rId33" Type="http://schemas.openxmlformats.org/officeDocument/2006/relationships/slide" Target="slides/slide14.xml"/><Relationship Id="rId38"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1.xml"/><Relationship Id="rId29" Type="http://schemas.openxmlformats.org/officeDocument/2006/relationships/slide" Target="slides/slide10.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5.xml"/><Relationship Id="rId32" Type="http://schemas.openxmlformats.org/officeDocument/2006/relationships/slide" Target="slides/slide13.xml"/><Relationship Id="rId37" Type="http://schemas.openxmlformats.org/officeDocument/2006/relationships/slide" Target="slides/slide18.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4.xml"/><Relationship Id="rId28" Type="http://schemas.openxmlformats.org/officeDocument/2006/relationships/slide" Target="slides/slide9.xml"/><Relationship Id="rId36" Type="http://schemas.openxmlformats.org/officeDocument/2006/relationships/slide" Target="slides/slide17.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3.xml"/><Relationship Id="rId27" Type="http://schemas.openxmlformats.org/officeDocument/2006/relationships/slide" Target="slides/slide8.xml"/><Relationship Id="rId30" Type="http://schemas.openxmlformats.org/officeDocument/2006/relationships/slide" Target="slides/slide11.xml"/><Relationship Id="rId35" Type="http://schemas.openxmlformats.org/officeDocument/2006/relationships/slide" Target="slides/slide16.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9A94708C-8FEA-4D9D-A2E4-24EBD9922E42}"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94708C-8FEA-4D9D-A2E4-24EBD9922E42}" type="slidenum">
              <a:rPr lang="en-US" smtClean="0"/>
              <a:t>‹#›</a:t>
            </a:fld>
            <a:endParaRPr lang="en-US" dirty="0"/>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94708C-8FEA-4D9D-A2E4-24EBD9922E42}" type="slidenum">
              <a:rPr lang="en-US" smtClean="0"/>
              <a:t>‹#›</a:t>
            </a:fld>
            <a:endParaRPr lang="en-US" dirty="0"/>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94708C-8FEA-4D9D-A2E4-24EBD9922E42}" type="slidenum">
              <a:rPr lang="en-US" smtClean="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94708C-8FEA-4D9D-A2E4-24EBD9922E42}" type="slidenum">
              <a:rPr lang="en-US" smtClean="0"/>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A94708C-8FEA-4D9D-A2E4-24EBD9922E42}" type="slidenum">
              <a:rPr lang="en-US" smtClean="0"/>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A94708C-8FEA-4D9D-A2E4-24EBD9922E42}" type="slidenum">
              <a:rPr lang="en-US" smtClean="0"/>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94708C-8FEA-4D9D-A2E4-24EBD9922E42}" type="slidenum">
              <a:rPr lang="en-US" smtClean="0"/>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94708C-8FEA-4D9D-A2E4-24EBD9922E42}" type="slidenum">
              <a:rPr lang="en-US" smtClean="0"/>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dirty="0">
              <a:solidFill>
                <a:prstClr val="white">
                  <a:shade val="50000"/>
                </a:prstClr>
              </a:solidFill>
            </a:endParaRPr>
          </a:p>
        </p:txBody>
      </p:sp>
      <p:sp>
        <p:nvSpPr>
          <p:cNvPr id="29" name="Slide Number Placeholder 2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68254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t>8/28/2012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94708C-8FEA-4D9D-A2E4-24EBD9922E42}" type="slidenum">
              <a:rPr lang="en-US" smtClean="0"/>
              <a:t>‹#›</a:t>
            </a:fld>
            <a:endParaRPr lang="en-US" dirty="0"/>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4598601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223953810"/>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5352179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8" name="Footer Placeholder 7"/>
          <p:cNvSpPr>
            <a:spLocks noGrp="1"/>
          </p:cNvSpPr>
          <p:nvPr>
            <p:ph type="ftr" sz="quarter" idx="11"/>
          </p:nvPr>
        </p:nvSpPr>
        <p:spPr/>
        <p:txBody>
          <a:bodyPr/>
          <a:lstStyle/>
          <a:p>
            <a:endParaRPr lang="en-US" dirty="0">
              <a:solidFill>
                <a:prstClr val="white">
                  <a:shade val="50000"/>
                </a:prstClr>
              </a:solidFill>
            </a:endParaRPr>
          </a:p>
        </p:txBody>
      </p:sp>
      <p:sp>
        <p:nvSpPr>
          <p:cNvPr id="9" name="Slide Number Placeholder 8"/>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92977825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4" name="Footer Placeholder 3"/>
          <p:cNvSpPr>
            <a:spLocks noGrp="1"/>
          </p:cNvSpPr>
          <p:nvPr>
            <p:ph type="ftr" sz="quarter" idx="11"/>
          </p:nvPr>
        </p:nvSpPr>
        <p:spPr/>
        <p:txBody>
          <a:bodyPr/>
          <a:lstStyle/>
          <a:p>
            <a:endParaRPr lang="en-US" dirty="0">
              <a:solidFill>
                <a:prstClr val="white">
                  <a:shade val="50000"/>
                </a:prstClr>
              </a:solidFill>
            </a:endParaRPr>
          </a:p>
        </p:txBody>
      </p:sp>
      <p:sp>
        <p:nvSpPr>
          <p:cNvPr id="5" name="Slide Number Placeholder 4"/>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110322222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11"/>
          </p:nvPr>
        </p:nvSpPr>
        <p:spPr/>
        <p:txBody>
          <a:bodyPr/>
          <a:lstStyle/>
          <a:p>
            <a:endParaRPr lang="en-US" dirty="0">
              <a:solidFill>
                <a:prstClr val="white">
                  <a:shade val="50000"/>
                </a:prstClr>
              </a:solidFill>
            </a:endParaRPr>
          </a:p>
        </p:txBody>
      </p:sp>
      <p:sp>
        <p:nvSpPr>
          <p:cNvPr id="4" name="Slide Number Placeholder 3"/>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82313244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05715948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6" name="Footer Placeholder 5"/>
          <p:cNvSpPr>
            <a:spLocks noGrp="1"/>
          </p:cNvSpPr>
          <p:nvPr>
            <p:ph type="ftr" sz="quarter" idx="11"/>
          </p:nvPr>
        </p:nvSpPr>
        <p:spPr/>
        <p:txBody>
          <a:body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355717231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49597776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5" name="Footer Placeholder 4"/>
          <p:cNvSpPr>
            <a:spLocks noGrp="1"/>
          </p:cNvSpPr>
          <p:nvPr>
            <p:ph type="ftr" sz="quarter" idx="11"/>
          </p:nvPr>
        </p:nvSpPr>
        <p:spPr/>
        <p:txBody>
          <a:bodyPr/>
          <a:lstStyle/>
          <a:p>
            <a:endParaRPr lang="en-US" dirty="0">
              <a:solidFill>
                <a:prstClr val="white">
                  <a:shade val="50000"/>
                </a:prstClr>
              </a:solidFill>
            </a:endParaRPr>
          </a:p>
        </p:txBody>
      </p:sp>
      <p:sp>
        <p:nvSpPr>
          <p:cNvPr id="6" name="Slide Number Placeholder 5"/>
          <p:cNvSpPr>
            <a:spLocks noGrp="1"/>
          </p:cNvSpPr>
          <p:nvPr>
            <p:ph type="sldNum" sz="quarter" idx="12"/>
          </p:nvPr>
        </p:nvSpPr>
        <p:spPr/>
        <p:txBody>
          <a:body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4155510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t>8/28/2012</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2430C-B983-4DBE-8347-FA3BF0128FFC}" type="datetimeFigureOut">
              <a:rPr lang="en-US" smtClean="0">
                <a:solidFill>
                  <a:prstClr val="white">
                    <a:shade val="50000"/>
                  </a:prstClr>
                </a:solidFill>
              </a:rPr>
              <a:pPr/>
              <a:t>8/28/2012</a:t>
            </a:fld>
            <a:endParaRPr lang="en-US" dirty="0">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94708C-8FEA-4D9D-A2E4-24EBD9922E42}" type="slidenum">
              <a:rPr lang="en-US" smtClean="0">
                <a:solidFill>
                  <a:prstClr val="white">
                    <a:shade val="50000"/>
                  </a:prstClr>
                </a:solidFill>
              </a:rPr>
              <a:pPr/>
              <a:t>‹#›</a:t>
            </a:fld>
            <a:endParaRPr lang="en-US" dirty="0">
              <a:solidFill>
                <a:prstClr val="white">
                  <a:shade val="50000"/>
                </a:prstClr>
              </a:solidFill>
            </a:endParaRPr>
          </a:p>
        </p:txBody>
      </p:sp>
    </p:spTree>
    <p:extLst>
      <p:ext uri="{BB962C8B-B14F-4D97-AF65-F5344CB8AC3E}">
        <p14:creationId xmlns:p14="http://schemas.microsoft.com/office/powerpoint/2010/main" val="2786221507"/>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8229600" cy="2895600"/>
          </a:xfrm>
        </p:spPr>
        <p:txBody>
          <a:bodyPr>
            <a:normAutofit fontScale="90000"/>
          </a:bodyPr>
          <a:lstStyle/>
          <a:p>
            <a:pPr lvl="0">
              <a:spcBef>
                <a:spcPct val="20000"/>
              </a:spcBef>
            </a:pPr>
            <a:r>
              <a:rPr lang="en-US" sz="8000" dirty="0">
                <a:solidFill>
                  <a:srgbClr val="000000"/>
                </a:solidFill>
                <a:effectLst>
                  <a:outerShdw blurRad="38100" dist="38100" dir="2700000" algn="tl">
                    <a:srgbClr val="000000">
                      <a:alpha val="43137"/>
                    </a:srgbClr>
                  </a:outerShdw>
                </a:effectLst>
                <a:latin typeface="Times New Roman" pitchFamily="18" charset="0"/>
                <a:ea typeface="Calibri"/>
                <a:cs typeface="Times New Roman" pitchFamily="18" charset="0"/>
              </a:rPr>
              <a:t>Sanctified </a:t>
            </a:r>
            <a:r>
              <a:rPr lang="en-US" sz="8000" dirty="0" smtClean="0">
                <a:solidFill>
                  <a:srgbClr val="000000"/>
                </a:solidFill>
                <a:effectLst>
                  <a:outerShdw blurRad="38100" dist="38100" dir="2700000" algn="tl">
                    <a:srgbClr val="000000">
                      <a:alpha val="43137"/>
                    </a:srgbClr>
                  </a:outerShdw>
                </a:effectLst>
                <a:latin typeface="Times New Roman" pitchFamily="18" charset="0"/>
                <a:ea typeface="Calibri"/>
                <a:cs typeface="Times New Roman" pitchFamily="18" charset="0"/>
              </a:rPr>
              <a:t>Walking</a:t>
            </a:r>
            <a:r>
              <a:rPr lang="en-US" sz="2800" b="0" cap="none" dirty="0">
                <a:ln>
                  <a:noFill/>
                </a:ln>
                <a:solidFill>
                  <a:prstClr val="white"/>
                </a:solidFill>
                <a:effectLst>
                  <a:outerShdw blurRad="38100" dist="38100" dir="2700000" algn="tl">
                    <a:srgbClr val="000000">
                      <a:alpha val="43137"/>
                    </a:srgbClr>
                  </a:outerShdw>
                </a:effectLst>
                <a:latin typeface="Book Antiqua"/>
                <a:ea typeface="+mn-ea"/>
                <a:cs typeface="+mn-cs"/>
              </a:rPr>
              <a:t/>
            </a:r>
            <a:br>
              <a:rPr lang="en-US" sz="2800" b="0" cap="none" dirty="0">
                <a:ln>
                  <a:noFill/>
                </a:ln>
                <a:solidFill>
                  <a:prstClr val="white"/>
                </a:solidFill>
                <a:effectLst>
                  <a:outerShdw blurRad="38100" dist="38100" dir="2700000" algn="tl">
                    <a:srgbClr val="000000">
                      <a:alpha val="43137"/>
                    </a:srgbClr>
                  </a:outerShdw>
                </a:effectLst>
                <a:latin typeface="Book Antiqua"/>
                <a:ea typeface="+mn-ea"/>
                <a:cs typeface="+mn-cs"/>
              </a:rPr>
            </a:br>
            <a:r>
              <a:rPr lang="en-US" dirty="0">
                <a:solidFill>
                  <a:srgbClr val="000000"/>
                </a:solidFill>
                <a:effectLst>
                  <a:outerShdw blurRad="38100" dist="38100" dir="2700000" algn="tl">
                    <a:srgbClr val="000000">
                      <a:alpha val="43137"/>
                    </a:srgbClr>
                  </a:outerShdw>
                </a:effectLst>
                <a:latin typeface="Times New Roman" pitchFamily="18" charset="0"/>
                <a:ea typeface="Calibri"/>
                <a:cs typeface="Times New Roman" pitchFamily="18" charset="0"/>
              </a:rPr>
              <a:t> </a:t>
            </a:r>
            <a:r>
              <a:rPr lang="en-US" sz="4300" dirty="0">
                <a:solidFill>
                  <a:srgbClr val="000000"/>
                </a:solidFill>
                <a:effectLst>
                  <a:outerShdw blurRad="38100" dist="38100" dir="2700000" algn="tl">
                    <a:srgbClr val="000000">
                      <a:alpha val="43137"/>
                    </a:srgbClr>
                  </a:outerShdw>
                </a:effectLst>
                <a:latin typeface="Times New Roman" pitchFamily="18" charset="0"/>
                <a:ea typeface="Calibri"/>
                <a:cs typeface="Times New Roman" pitchFamily="18" charset="0"/>
              </a:rPr>
              <a:t> Part 2 </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114800"/>
            <a:ext cx="6400800" cy="1752600"/>
          </a:xfrm>
        </p:spPr>
        <p:txBody>
          <a:bodyPr>
            <a:normAutofit/>
          </a:bodyPr>
          <a:lstStyle/>
          <a:p>
            <a:r>
              <a:rPr lang="en-US" sz="4800" b="1" cap="all" dirty="0">
                <a:ln w="6350">
                  <a:noFill/>
                </a:ln>
                <a:solidFill>
                  <a:schemeClr val="bg1"/>
                </a:solidFill>
                <a:effectLst>
                  <a:outerShdw blurRad="38100" dist="38100" dir="2700000" algn="tl">
                    <a:srgbClr val="000000">
                      <a:alpha val="43137"/>
                    </a:srgbClr>
                  </a:outerShdw>
                </a:effectLst>
                <a:latin typeface="Times New Roman" pitchFamily="18" charset="0"/>
                <a:ea typeface="Calibri"/>
                <a:cs typeface="Times New Roman" pitchFamily="18" charset="0"/>
              </a:rPr>
              <a:t>Galatians 5:16 -</a:t>
            </a:r>
            <a:r>
              <a:rPr lang="en-US" sz="4800" b="1" cap="all" dirty="0" smtClean="0">
                <a:ln w="6350">
                  <a:noFill/>
                </a:ln>
                <a:solidFill>
                  <a:schemeClr val="bg1"/>
                </a:solidFill>
                <a:effectLst>
                  <a:outerShdw blurRad="38100" dist="38100" dir="2700000" algn="tl">
                    <a:srgbClr val="000000">
                      <a:alpha val="43137"/>
                    </a:srgbClr>
                  </a:outerShdw>
                </a:effectLst>
                <a:latin typeface="Times New Roman" pitchFamily="18" charset="0"/>
                <a:ea typeface="Calibri"/>
                <a:cs typeface="Times New Roman" pitchFamily="18" charset="0"/>
              </a:rPr>
              <a:t>26</a:t>
            </a:r>
          </a:p>
          <a:p>
            <a:pPr lvl="0">
              <a:buClrTx/>
              <a:buSzTx/>
            </a:pPr>
            <a:r>
              <a:rPr lang="en-US" sz="3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PASTOR PAUL AGUILAR</a:t>
            </a:r>
          </a:p>
          <a:p>
            <a:endParaRPr lang="en-US" sz="4800" dirty="0"/>
          </a:p>
        </p:txBody>
      </p:sp>
    </p:spTree>
    <p:extLst>
      <p:ext uri="{BB962C8B-B14F-4D97-AF65-F5344CB8AC3E}">
        <p14:creationId xmlns:p14="http://schemas.microsoft.com/office/powerpoint/2010/main" val="2578197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57200"/>
            <a:ext cx="7848600" cy="6001643"/>
          </a:xfrm>
          <a:prstGeom prst="rect">
            <a:avLst/>
          </a:prstGeom>
        </p:spPr>
        <p:txBody>
          <a:bodyPr wrap="square">
            <a:spAutoFit/>
          </a:bodyPr>
          <a:lstStyle/>
          <a:p>
            <a:pPr lvl="0" algn="just"/>
            <a:r>
              <a:rPr lang="en-US" sz="3200" b="1" dirty="0" smtClean="0">
                <a:solidFill>
                  <a:srgbClr val="000000"/>
                </a:solidFill>
                <a:latin typeface="Times New Roman" pitchFamily="18" charset="0"/>
                <a:ea typeface="Calibri"/>
                <a:cs typeface="Times New Roman" pitchFamily="18" charset="0"/>
              </a:rPr>
              <a:t>	So, </a:t>
            </a:r>
            <a:r>
              <a:rPr lang="en-US" sz="3200" b="1" dirty="0">
                <a:solidFill>
                  <a:srgbClr val="000000"/>
                </a:solidFill>
                <a:latin typeface="Times New Roman" pitchFamily="18" charset="0"/>
                <a:ea typeface="Calibri"/>
                <a:cs typeface="Times New Roman" pitchFamily="18" charset="0"/>
              </a:rPr>
              <a:t>the leading of the Spirit will always flow in line with the already revealed word of God.  </a:t>
            </a:r>
            <a:endParaRPr lang="en-US" sz="3200" dirty="0">
              <a:solidFill>
                <a:prstClr val="white"/>
              </a:solidFill>
              <a:latin typeface="Times New Roman" pitchFamily="18" charset="0"/>
              <a:ea typeface="Calibri"/>
              <a:cs typeface="Times New Roman" pitchFamily="18" charset="0"/>
            </a:endParaRPr>
          </a:p>
          <a:p>
            <a:pPr lvl="0" algn="just"/>
            <a:r>
              <a:rPr lang="en-US" sz="3200" b="1" dirty="0">
                <a:solidFill>
                  <a:srgbClr val="000000"/>
                </a:solidFill>
                <a:latin typeface="Times New Roman" pitchFamily="18" charset="0"/>
                <a:ea typeface="Calibri"/>
                <a:cs typeface="Times New Roman" pitchFamily="18" charset="0"/>
              </a:rPr>
              <a:t>	It will not contradict the word.  </a:t>
            </a:r>
            <a:r>
              <a:rPr lang="en-US" sz="3200" b="1" dirty="0" smtClean="0">
                <a:solidFill>
                  <a:srgbClr val="000000"/>
                </a:solidFill>
                <a:latin typeface="Times New Roman" pitchFamily="18" charset="0"/>
                <a:ea typeface="Calibri"/>
                <a:cs typeface="Times New Roman" pitchFamily="18" charset="0"/>
              </a:rPr>
              <a:t>So, </a:t>
            </a:r>
            <a:r>
              <a:rPr lang="en-US" sz="3200" b="1" dirty="0">
                <a:solidFill>
                  <a:srgbClr val="000000"/>
                </a:solidFill>
                <a:latin typeface="Times New Roman" pitchFamily="18" charset="0"/>
                <a:ea typeface="Calibri"/>
                <a:cs typeface="Times New Roman" pitchFamily="18" charset="0"/>
              </a:rPr>
              <a:t>how important is it for you today to be learning the Word??? </a:t>
            </a:r>
            <a:endParaRPr lang="en-US" sz="3200" b="1" dirty="0" smtClean="0">
              <a:solidFill>
                <a:srgbClr val="000000"/>
              </a:solidFill>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So, the leading of the Spirit will always flow in line with the already revealed word of God.  </a:t>
            </a:r>
            <a:endParaRPr lang="en-US" sz="4000" dirty="0" smtClean="0">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It will not contradict the word.  So, how important is it for you today to be learning the Word??? </a:t>
            </a:r>
            <a:endParaRPr lang="en-US" sz="3200" dirty="0">
              <a:solidFill>
                <a:prstClr val="white"/>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8001000" cy="4555093"/>
          </a:xfrm>
          <a:prstGeom prst="rect">
            <a:avLst/>
          </a:prstGeom>
        </p:spPr>
        <p:txBody>
          <a:bodyPr wrap="square">
            <a:spAutoFit/>
          </a:bodyPr>
          <a:lstStyle/>
          <a:p>
            <a:pPr algn="just"/>
            <a:r>
              <a:rPr lang="en-US" sz="4000" b="1" dirty="0" smtClean="0">
                <a:solidFill>
                  <a:srgbClr val="000000"/>
                </a:solidFill>
                <a:effectLst/>
                <a:latin typeface="Times New Roman" pitchFamily="18" charset="0"/>
                <a:ea typeface="Calibri"/>
                <a:cs typeface="Times New Roman" pitchFamily="18" charset="0"/>
              </a:rPr>
              <a:t>	2 Timothy 3:16 </a:t>
            </a:r>
          </a:p>
          <a:p>
            <a:pPr algn="just"/>
            <a:endParaRPr lang="en-US" sz="1400" dirty="0" smtClean="0">
              <a:effectLst/>
              <a:latin typeface="Times New Roman" pitchFamily="18" charset="0"/>
              <a:ea typeface="Calibri"/>
              <a:cs typeface="Times New Roman" pitchFamily="18" charset="0"/>
            </a:endParaRPr>
          </a:p>
          <a:p>
            <a:pPr marL="630238" indent="-630238" algn="just"/>
            <a:r>
              <a:rPr lang="en-US" sz="3200" b="1" dirty="0" smtClean="0">
                <a:solidFill>
                  <a:srgbClr val="000000"/>
                </a:solidFill>
                <a:effectLst/>
                <a:latin typeface="Times New Roman" pitchFamily="18" charset="0"/>
                <a:ea typeface="Calibri"/>
                <a:cs typeface="Times New Roman" pitchFamily="18" charset="0"/>
              </a:rPr>
              <a:t>16 All Scripture is inspired by God and is useful to teach us what is true and to make us realize what is wrong in our lives. It corrects us when we are wrong and teaches us to do what is right. </a:t>
            </a:r>
          </a:p>
          <a:p>
            <a:pPr marL="630238" indent="-630238" algn="just"/>
            <a:endParaRPr lang="en-US" sz="1200" dirty="0" smtClean="0">
              <a:effectLst/>
              <a:latin typeface="Times New Roman" pitchFamily="18" charset="0"/>
              <a:ea typeface="Calibri"/>
              <a:cs typeface="Times New Roman" pitchFamily="18" charset="0"/>
            </a:endParaRPr>
          </a:p>
          <a:p>
            <a:pPr marL="568325" indent="-568325" algn="just"/>
            <a:r>
              <a:rPr lang="en-US" sz="3200" b="1" dirty="0" smtClean="0">
                <a:solidFill>
                  <a:srgbClr val="000000"/>
                </a:solidFill>
                <a:effectLst/>
                <a:latin typeface="Times New Roman" pitchFamily="18" charset="0"/>
                <a:ea typeface="Calibri"/>
                <a:cs typeface="Times New Roman" pitchFamily="18" charset="0"/>
              </a:rPr>
              <a:t>17 God uses it to prepare and equip his people to do every good work.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924800" cy="6001643"/>
          </a:xfrm>
          <a:prstGeom prst="rect">
            <a:avLst/>
          </a:prstGeom>
        </p:spPr>
        <p:txBody>
          <a:bodyPr wrap="square">
            <a:spAutoFit/>
          </a:bodyPr>
          <a:lstStyle/>
          <a:p>
            <a:pPr algn="just"/>
            <a:r>
              <a:rPr lang="en-US" b="1" dirty="0" smtClean="0">
                <a:solidFill>
                  <a:srgbClr val="000000"/>
                </a:solidFill>
                <a:effectLst/>
                <a:latin typeface="Arial"/>
                <a:ea typeface="Calibri"/>
              </a:rPr>
              <a:t>	</a:t>
            </a:r>
            <a:r>
              <a:rPr lang="en-US" sz="3200" b="1" dirty="0" smtClean="0">
                <a:solidFill>
                  <a:srgbClr val="000000"/>
                </a:solidFill>
                <a:effectLst/>
                <a:latin typeface="Times New Roman" pitchFamily="18" charset="0"/>
                <a:ea typeface="Calibri"/>
                <a:cs typeface="Times New Roman" pitchFamily="18" charset="0"/>
              </a:rPr>
              <a:t>“When the flesh begins to act up the only remedy is to take the sword of the Spirit, the word of salvation, and fight against the flesh.  If you set the Word out of sight, you are helpless against the flesh.  I know this to be a fact.  I have been assailed by many violent passions, but as soon as I took hold of some Scripture passage, my temptations left me.  Without the Word I could not have helped myself against the flesh.” </a:t>
            </a:r>
          </a:p>
          <a:p>
            <a:pPr algn="just"/>
            <a:r>
              <a:rPr lang="en-US" sz="3200" b="1" dirty="0">
                <a:solidFill>
                  <a:srgbClr val="000000"/>
                </a:solidFill>
                <a:latin typeface="Times New Roman" pitchFamily="18" charset="0"/>
                <a:ea typeface="Calibri"/>
                <a:cs typeface="Times New Roman" pitchFamily="18" charset="0"/>
              </a:rPr>
              <a:t>	</a:t>
            </a:r>
            <a:r>
              <a:rPr lang="en-US" sz="3200" b="1" dirty="0" smtClean="0">
                <a:solidFill>
                  <a:srgbClr val="000000"/>
                </a:solidFill>
                <a:latin typeface="Times New Roman" pitchFamily="18" charset="0"/>
                <a:ea typeface="Calibri"/>
                <a:cs typeface="Times New Roman" pitchFamily="18" charset="0"/>
              </a:rPr>
              <a:t>	</a:t>
            </a:r>
            <a:r>
              <a:rPr lang="en-US" sz="3200" b="1" dirty="0" smtClean="0">
                <a:solidFill>
                  <a:srgbClr val="000000"/>
                </a:solidFill>
                <a:effectLst/>
                <a:latin typeface="Times New Roman" pitchFamily="18" charset="0"/>
                <a:ea typeface="Calibri"/>
                <a:cs typeface="Times New Roman" pitchFamily="18" charset="0"/>
              </a:rPr>
              <a:t>[</a:t>
            </a:r>
            <a:r>
              <a:rPr lang="en-US" sz="3200" b="1" dirty="0" smtClean="0">
                <a:solidFill>
                  <a:srgbClr val="000000"/>
                </a:solidFill>
                <a:effectLst/>
                <a:latin typeface="Freefrm721 Blk BT" pitchFamily="66" charset="0"/>
                <a:ea typeface="Calibri"/>
                <a:cs typeface="Times New Roman" pitchFamily="18" charset="0"/>
              </a:rPr>
              <a:t>Martin Luther</a:t>
            </a:r>
            <a:r>
              <a:rPr lang="en-US" sz="3200" b="1" dirty="0" smtClean="0">
                <a:solidFill>
                  <a:srgbClr val="000000"/>
                </a:solidFill>
                <a:effectLst/>
                <a:latin typeface="Times New Roman" pitchFamily="18" charset="0"/>
                <a:ea typeface="Calibri"/>
                <a:cs typeface="Times New Roman" pitchFamily="18" charset="0"/>
              </a:rPr>
              <a:t>]</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8077200" cy="2554545"/>
          </a:xfrm>
          <a:prstGeom prst="rect">
            <a:avLst/>
          </a:prstGeom>
        </p:spPr>
        <p:txBody>
          <a:bodyPr wrap="square">
            <a:spAutoFit/>
          </a:bodyPr>
          <a:lstStyle/>
          <a:p>
            <a:pPr marL="457200" indent="-457200" algn="just">
              <a:buFont typeface="Wingdings" pitchFamily="2" charset="2"/>
              <a:buChar char="q"/>
            </a:pPr>
            <a:r>
              <a:rPr lang="en-US" sz="3200" b="1" dirty="0" smtClean="0">
                <a:solidFill>
                  <a:srgbClr val="000000"/>
                </a:solidFill>
                <a:effectLst/>
                <a:latin typeface="Times New Roman" pitchFamily="18" charset="0"/>
                <a:ea typeface="Calibri"/>
                <a:cs typeface="Times New Roman" pitchFamily="18" charset="0"/>
              </a:rPr>
              <a:t>1</a:t>
            </a:r>
            <a:r>
              <a:rPr lang="en-US" sz="3200" b="1" baseline="30000" dirty="0" smtClean="0">
                <a:solidFill>
                  <a:srgbClr val="000000"/>
                </a:solidFill>
                <a:effectLst/>
                <a:latin typeface="Times New Roman" pitchFamily="18" charset="0"/>
                <a:ea typeface="Calibri"/>
                <a:cs typeface="Times New Roman" pitchFamily="18" charset="0"/>
              </a:rPr>
              <a:t>st</a:t>
            </a:r>
            <a:r>
              <a:rPr lang="en-US" sz="3200" b="1" dirty="0" smtClean="0">
                <a:solidFill>
                  <a:srgbClr val="000000"/>
                </a:solidFill>
                <a:effectLst/>
                <a:latin typeface="Times New Roman" pitchFamily="18" charset="0"/>
                <a:ea typeface="Calibri"/>
                <a:cs typeface="Times New Roman" pitchFamily="18" charset="0"/>
              </a:rPr>
              <a:t>:-- He reveals His will to us through the Bible. </a:t>
            </a:r>
          </a:p>
          <a:p>
            <a:pPr algn="just"/>
            <a:endParaRPr lang="en-US" sz="3200" dirty="0" smtClean="0">
              <a:effectLst/>
              <a:latin typeface="Times New Roman" pitchFamily="18" charset="0"/>
              <a:ea typeface="Calibri"/>
              <a:cs typeface="Times New Roman" pitchFamily="18" charset="0"/>
            </a:endParaRPr>
          </a:p>
          <a:p>
            <a:pPr marL="457200" indent="-457200" algn="just">
              <a:buFont typeface="Wingdings" pitchFamily="2" charset="2"/>
              <a:buChar char="q"/>
            </a:pPr>
            <a:r>
              <a:rPr lang="en-US" sz="3200" b="1" dirty="0" smtClean="0">
                <a:solidFill>
                  <a:srgbClr val="000000"/>
                </a:solidFill>
                <a:effectLst/>
                <a:latin typeface="Times New Roman" pitchFamily="18" charset="0"/>
                <a:ea typeface="Calibri"/>
                <a:cs typeface="Times New Roman" pitchFamily="18" charset="0"/>
              </a:rPr>
              <a:t>2</a:t>
            </a:r>
            <a:r>
              <a:rPr lang="en-US" sz="3200" b="1" baseline="30000" dirty="0" smtClean="0">
                <a:solidFill>
                  <a:srgbClr val="000000"/>
                </a:solidFill>
                <a:effectLst/>
                <a:latin typeface="Times New Roman" pitchFamily="18" charset="0"/>
                <a:ea typeface="Calibri"/>
                <a:cs typeface="Times New Roman" pitchFamily="18" charset="0"/>
              </a:rPr>
              <a:t>nd</a:t>
            </a:r>
            <a:r>
              <a:rPr lang="en-US" sz="3200" b="1" dirty="0" smtClean="0">
                <a:solidFill>
                  <a:srgbClr val="000000"/>
                </a:solidFill>
                <a:effectLst/>
                <a:latin typeface="Times New Roman" pitchFamily="18" charset="0"/>
                <a:ea typeface="Calibri"/>
                <a:cs typeface="Times New Roman" pitchFamily="18" charset="0"/>
              </a:rPr>
              <a:t>:-- He influences us through others who walk in the Spirit.</a:t>
            </a:r>
            <a:r>
              <a:rPr lang="en-US" b="1" dirty="0" smtClean="0">
                <a:solidFill>
                  <a:srgbClr val="000000"/>
                </a:solidFill>
                <a:effectLst/>
                <a:latin typeface="Arial"/>
                <a:ea typeface="Calibri"/>
              </a:rPr>
              <a:t> </a:t>
            </a:r>
          </a:p>
        </p:txBody>
      </p:sp>
    </p:spTree>
    <p:extLst>
      <p:ext uri="{BB962C8B-B14F-4D97-AF65-F5344CB8AC3E}">
        <p14:creationId xmlns:p14="http://schemas.microsoft.com/office/powerpoint/2010/main" val="217587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8001000" cy="4524315"/>
          </a:xfrm>
          <a:prstGeom prst="rect">
            <a:avLst/>
          </a:prstGeom>
        </p:spPr>
        <p:txBody>
          <a:bodyPr wrap="square">
            <a:spAutoFit/>
          </a:bodyPr>
          <a:lstStyle/>
          <a:p>
            <a:pPr marL="457200" indent="-457200" algn="just">
              <a:buFont typeface="Wingdings" pitchFamily="2" charset="2"/>
              <a:buChar char="q"/>
            </a:pPr>
            <a:r>
              <a:rPr lang="en-US" sz="3200" b="1" dirty="0" smtClean="0">
                <a:solidFill>
                  <a:srgbClr val="000000"/>
                </a:solidFill>
                <a:effectLst/>
                <a:latin typeface="Times New Roman" pitchFamily="18" charset="0"/>
                <a:ea typeface="Calibri"/>
                <a:cs typeface="Times New Roman" pitchFamily="18" charset="0"/>
              </a:rPr>
              <a:t>--1</a:t>
            </a:r>
            <a:r>
              <a:rPr lang="en-US" sz="3200" b="1" baseline="30000" dirty="0" smtClean="0">
                <a:solidFill>
                  <a:srgbClr val="000000"/>
                </a:solidFill>
                <a:effectLst/>
                <a:latin typeface="Times New Roman" pitchFamily="18" charset="0"/>
                <a:ea typeface="Calibri"/>
                <a:cs typeface="Times New Roman" pitchFamily="18" charset="0"/>
              </a:rPr>
              <a:t>st</a:t>
            </a:r>
            <a:r>
              <a:rPr lang="en-US" sz="3200" b="1" dirty="0" smtClean="0">
                <a:solidFill>
                  <a:srgbClr val="000000"/>
                </a:solidFill>
                <a:effectLst/>
                <a:latin typeface="Times New Roman" pitchFamily="18" charset="0"/>
                <a:ea typeface="Calibri"/>
                <a:cs typeface="Times New Roman" pitchFamily="18" charset="0"/>
              </a:rPr>
              <a:t>:-- He reveals His will to us through the Bible. </a:t>
            </a:r>
          </a:p>
          <a:p>
            <a:pPr marL="457200" indent="-457200" algn="just">
              <a:buFont typeface="Wingdings" pitchFamily="2" charset="2"/>
              <a:buChar char="q"/>
            </a:pPr>
            <a:endParaRPr lang="en-US" sz="3200" dirty="0" smtClean="0">
              <a:effectLst/>
              <a:latin typeface="Times New Roman" pitchFamily="18" charset="0"/>
              <a:ea typeface="Calibri"/>
              <a:cs typeface="Times New Roman" pitchFamily="18" charset="0"/>
            </a:endParaRPr>
          </a:p>
          <a:p>
            <a:pPr marL="457200" indent="-457200" algn="just">
              <a:buFont typeface="Wingdings" pitchFamily="2" charset="2"/>
              <a:buChar char="q"/>
            </a:pPr>
            <a:r>
              <a:rPr lang="en-US" sz="3200" b="1" dirty="0" smtClean="0">
                <a:solidFill>
                  <a:srgbClr val="000000"/>
                </a:solidFill>
                <a:effectLst/>
                <a:latin typeface="Times New Roman" pitchFamily="18" charset="0"/>
                <a:ea typeface="Calibri"/>
                <a:cs typeface="Times New Roman" pitchFamily="18" charset="0"/>
              </a:rPr>
              <a:t>--2</a:t>
            </a:r>
            <a:r>
              <a:rPr lang="en-US" sz="3200" b="1" baseline="30000" dirty="0" smtClean="0">
                <a:solidFill>
                  <a:srgbClr val="000000"/>
                </a:solidFill>
                <a:effectLst/>
                <a:latin typeface="Times New Roman" pitchFamily="18" charset="0"/>
                <a:ea typeface="Calibri"/>
                <a:cs typeface="Times New Roman" pitchFamily="18" charset="0"/>
              </a:rPr>
              <a:t>nd</a:t>
            </a:r>
            <a:r>
              <a:rPr lang="en-US" sz="3200" b="1" dirty="0" smtClean="0">
                <a:solidFill>
                  <a:srgbClr val="000000"/>
                </a:solidFill>
                <a:effectLst/>
                <a:latin typeface="Times New Roman" pitchFamily="18" charset="0"/>
                <a:ea typeface="Calibri"/>
                <a:cs typeface="Times New Roman" pitchFamily="18" charset="0"/>
              </a:rPr>
              <a:t>:-- He influences us through others who walk in the Spirit. </a:t>
            </a:r>
          </a:p>
          <a:p>
            <a:pPr marL="457200" indent="-457200" algn="just">
              <a:buFont typeface="Wingdings" pitchFamily="2" charset="2"/>
              <a:buChar char="q"/>
            </a:pPr>
            <a:endParaRPr lang="en-US" sz="3200" dirty="0" smtClean="0">
              <a:effectLst/>
              <a:latin typeface="Times New Roman" pitchFamily="18" charset="0"/>
              <a:ea typeface="Calibri"/>
              <a:cs typeface="Times New Roman" pitchFamily="18" charset="0"/>
            </a:endParaRPr>
          </a:p>
          <a:p>
            <a:pPr marL="457200" indent="-457200" algn="just">
              <a:buFont typeface="Wingdings" pitchFamily="2" charset="2"/>
              <a:buChar char="q"/>
            </a:pPr>
            <a:r>
              <a:rPr lang="en-US" sz="3200" b="1" dirty="0" smtClean="0">
                <a:solidFill>
                  <a:srgbClr val="000000"/>
                </a:solidFill>
                <a:effectLst/>
                <a:latin typeface="Times New Roman" pitchFamily="18" charset="0"/>
                <a:ea typeface="Calibri"/>
                <a:cs typeface="Times New Roman" pitchFamily="18" charset="0"/>
              </a:rPr>
              <a:t>--3</a:t>
            </a:r>
            <a:r>
              <a:rPr lang="en-US" sz="3200" b="1" baseline="30000" dirty="0" smtClean="0">
                <a:solidFill>
                  <a:srgbClr val="000000"/>
                </a:solidFill>
                <a:effectLst/>
                <a:latin typeface="Times New Roman" pitchFamily="18" charset="0"/>
                <a:ea typeface="Calibri"/>
                <a:cs typeface="Times New Roman" pitchFamily="18" charset="0"/>
              </a:rPr>
              <a:t>rd</a:t>
            </a:r>
            <a:r>
              <a:rPr lang="en-US" sz="3200" b="1" dirty="0" smtClean="0">
                <a:solidFill>
                  <a:srgbClr val="000000"/>
                </a:solidFill>
                <a:effectLst/>
                <a:latin typeface="Times New Roman" pitchFamily="18" charset="0"/>
                <a:ea typeface="Calibri"/>
                <a:cs typeface="Times New Roman" pitchFamily="18" charset="0"/>
              </a:rPr>
              <a:t>:-- He influences us through an inner direction that we become more and more tuned in to as we mature in Jesus.</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1"/>
            <a:ext cx="8001000" cy="5509200"/>
          </a:xfrm>
          <a:prstGeom prst="rect">
            <a:avLst/>
          </a:prstGeom>
        </p:spPr>
        <p:txBody>
          <a:bodyPr wrap="square">
            <a:spAutoFit/>
          </a:bodyPr>
          <a:lstStyle/>
          <a:p>
            <a:pPr marL="457200" indent="-457200" algn="just">
              <a:buFont typeface="Wingdings" pitchFamily="2" charset="2"/>
              <a:buChar char="q"/>
            </a:pPr>
            <a:r>
              <a:rPr lang="en-US" sz="3200" b="1" dirty="0" smtClean="0">
                <a:solidFill>
                  <a:srgbClr val="000000"/>
                </a:solidFill>
                <a:effectLst/>
                <a:latin typeface="Times New Roman" pitchFamily="18" charset="0"/>
                <a:ea typeface="Calibri"/>
                <a:cs typeface="Times New Roman" pitchFamily="18" charset="0"/>
              </a:rPr>
              <a:t>--1st, He reveals His will to us through the Bible. </a:t>
            </a:r>
          </a:p>
          <a:p>
            <a:pPr marL="457200" indent="-457200" algn="just">
              <a:buFont typeface="Wingdings" pitchFamily="2" charset="2"/>
              <a:buChar char="q"/>
            </a:pPr>
            <a:endParaRPr lang="en-US" sz="3200" dirty="0" smtClean="0">
              <a:effectLst/>
              <a:latin typeface="Times New Roman" pitchFamily="18" charset="0"/>
              <a:ea typeface="Calibri"/>
              <a:cs typeface="Times New Roman" pitchFamily="18" charset="0"/>
            </a:endParaRPr>
          </a:p>
          <a:p>
            <a:pPr marL="457200" indent="-457200" algn="just">
              <a:buFont typeface="Wingdings" pitchFamily="2" charset="2"/>
              <a:buChar char="q"/>
            </a:pPr>
            <a:r>
              <a:rPr lang="en-US" sz="3200" b="1" dirty="0" smtClean="0">
                <a:solidFill>
                  <a:srgbClr val="000000"/>
                </a:solidFill>
                <a:effectLst/>
                <a:latin typeface="Times New Roman" pitchFamily="18" charset="0"/>
                <a:ea typeface="Calibri"/>
                <a:cs typeface="Times New Roman" pitchFamily="18" charset="0"/>
              </a:rPr>
              <a:t>--2nd, He influences us through others who walk in the Spirit. </a:t>
            </a:r>
          </a:p>
          <a:p>
            <a:pPr marL="457200" indent="-457200" algn="just">
              <a:buFont typeface="Wingdings" pitchFamily="2" charset="2"/>
              <a:buChar char="q"/>
            </a:pPr>
            <a:endParaRPr lang="en-US" sz="3200" dirty="0" smtClean="0">
              <a:effectLst/>
              <a:latin typeface="Times New Roman" pitchFamily="18" charset="0"/>
              <a:ea typeface="Calibri"/>
              <a:cs typeface="Times New Roman" pitchFamily="18" charset="0"/>
            </a:endParaRPr>
          </a:p>
          <a:p>
            <a:pPr marL="457200" indent="-457200" algn="just">
              <a:buFont typeface="Wingdings" pitchFamily="2" charset="2"/>
              <a:buChar char="q"/>
            </a:pPr>
            <a:r>
              <a:rPr lang="en-US" sz="3200" b="1" dirty="0" smtClean="0">
                <a:solidFill>
                  <a:srgbClr val="000000"/>
                </a:solidFill>
                <a:effectLst/>
                <a:latin typeface="Times New Roman" pitchFamily="18" charset="0"/>
                <a:ea typeface="Calibri"/>
                <a:cs typeface="Times New Roman" pitchFamily="18" charset="0"/>
              </a:rPr>
              <a:t>--3rd, He influences us through an inner direction that we become more and more tuned in to as we mature in Jesus. </a:t>
            </a:r>
          </a:p>
          <a:p>
            <a:pPr marL="457200" indent="-457200" algn="just">
              <a:buFont typeface="Wingdings" pitchFamily="2" charset="2"/>
              <a:buChar char="q"/>
            </a:pPr>
            <a:endParaRPr lang="en-US" sz="3200" dirty="0" smtClean="0">
              <a:effectLst/>
              <a:latin typeface="Times New Roman" pitchFamily="18" charset="0"/>
              <a:ea typeface="Calibri"/>
              <a:cs typeface="Times New Roman" pitchFamily="18" charset="0"/>
            </a:endParaRPr>
          </a:p>
          <a:p>
            <a:pPr marL="457200" indent="-457200" algn="just">
              <a:buFont typeface="Wingdings" pitchFamily="2" charset="2"/>
              <a:buChar char="q"/>
            </a:pPr>
            <a:r>
              <a:rPr lang="en-US" sz="3200" b="1" dirty="0" smtClean="0">
                <a:solidFill>
                  <a:srgbClr val="000000"/>
                </a:solidFill>
                <a:effectLst/>
                <a:latin typeface="Times New Roman" pitchFamily="18" charset="0"/>
                <a:ea typeface="Calibri"/>
                <a:cs typeface="Times New Roman" pitchFamily="18" charset="0"/>
              </a:rPr>
              <a:t>--4th Prayer &amp; Abiding.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0892"/>
            <a:ext cx="7772400" cy="6678751"/>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	</a:t>
            </a:r>
            <a:r>
              <a:rPr lang="en-US" sz="3200" b="1" dirty="0" smtClean="0">
                <a:solidFill>
                  <a:schemeClr val="accent1">
                    <a:lumMod val="50000"/>
                  </a:schemeClr>
                </a:solidFill>
                <a:effectLst/>
                <a:latin typeface="Times New Roman" pitchFamily="18" charset="0"/>
                <a:ea typeface="Calibri"/>
                <a:cs typeface="Times New Roman" pitchFamily="18" charset="0"/>
              </a:rPr>
              <a:t>Our heavenly oxygen hose.  Our life line.  Our first resort and not our last. </a:t>
            </a:r>
            <a:endParaRPr lang="en-US" sz="3200" dirty="0" smtClean="0">
              <a:solidFill>
                <a:schemeClr val="accent1">
                  <a:lumMod val="50000"/>
                </a:schemeClr>
              </a:solidFill>
              <a:effectLst/>
              <a:latin typeface="Times New Roman" pitchFamily="18" charset="0"/>
              <a:ea typeface="Calibri"/>
              <a:cs typeface="Times New Roman" pitchFamily="18" charset="0"/>
            </a:endParaRPr>
          </a:p>
          <a:p>
            <a:pPr algn="just"/>
            <a:endParaRPr lang="en-US" sz="1400" b="1" dirty="0" smtClean="0">
              <a:solidFill>
                <a:srgbClr val="000000"/>
              </a:solidFill>
              <a:effectLst/>
              <a:latin typeface="Times New Roman" pitchFamily="18" charset="0"/>
              <a:ea typeface="Calibri"/>
              <a:cs typeface="Times New Roman" pitchFamily="18" charset="0"/>
            </a:endParaRPr>
          </a:p>
          <a:p>
            <a:pPr algn="just"/>
            <a:r>
              <a:rPr lang="en-US" sz="4000" b="1" dirty="0" smtClean="0">
                <a:solidFill>
                  <a:srgbClr val="000000"/>
                </a:solidFill>
                <a:effectLst/>
                <a:latin typeface="Times New Roman" pitchFamily="18" charset="0"/>
                <a:ea typeface="Calibri"/>
                <a:cs typeface="Times New Roman" pitchFamily="18" charset="0"/>
              </a:rPr>
              <a:t>Philippians 2:13 . . .</a:t>
            </a:r>
            <a:r>
              <a:rPr lang="en-US" sz="3200" b="1" i="1" dirty="0" smtClean="0">
                <a:solidFill>
                  <a:srgbClr val="000000"/>
                </a:solidFill>
                <a:effectLst/>
                <a:latin typeface="Times New Roman" pitchFamily="18" charset="0"/>
                <a:ea typeface="Calibri"/>
                <a:cs typeface="Times New Roman" pitchFamily="18" charset="0"/>
              </a:rPr>
              <a:t>for it is God who works in you both to will and to do for His good pleasure.</a:t>
            </a:r>
          </a:p>
          <a:p>
            <a:pPr algn="just"/>
            <a:endParaRPr lang="en-US" sz="1400" i="1" dirty="0" smtClean="0">
              <a:effectLst/>
              <a:latin typeface="Times New Roman" pitchFamily="18" charset="0"/>
              <a:ea typeface="Calibri"/>
              <a:cs typeface="Times New Roman" pitchFamily="18" charset="0"/>
            </a:endParaRPr>
          </a:p>
          <a:p>
            <a:pPr algn="just"/>
            <a:r>
              <a:rPr lang="en-US" sz="4000" b="1" dirty="0" smtClean="0">
                <a:solidFill>
                  <a:srgbClr val="000000"/>
                </a:solidFill>
                <a:effectLst/>
                <a:latin typeface="Times New Roman" pitchFamily="18" charset="0"/>
                <a:ea typeface="Calibri"/>
                <a:cs typeface="Times New Roman" pitchFamily="18" charset="0"/>
              </a:rPr>
              <a:t>John 15:1-8</a:t>
            </a:r>
            <a:endParaRPr lang="en-US" sz="4000" dirty="0" smtClean="0">
              <a:effectLst/>
              <a:latin typeface="Times New Roman" pitchFamily="18" charset="0"/>
              <a:ea typeface="Calibri"/>
              <a:cs typeface="Times New Roman" pitchFamily="18" charset="0"/>
            </a:endParaRPr>
          </a:p>
          <a:p>
            <a:pPr marL="395288" indent="-395288" algn="just"/>
            <a:r>
              <a:rPr lang="en-US" sz="3200" b="1" dirty="0" smtClean="0">
                <a:solidFill>
                  <a:srgbClr val="000000"/>
                </a:solidFill>
                <a:effectLst/>
                <a:latin typeface="Times New Roman" pitchFamily="18" charset="0"/>
                <a:ea typeface="Calibri"/>
                <a:cs typeface="Times New Roman" pitchFamily="18" charset="0"/>
              </a:rPr>
              <a:t>1  “I am the true vine, and My Father is the vinedresser.</a:t>
            </a:r>
            <a:endParaRPr lang="en-US" sz="3200" dirty="0" smtClean="0">
              <a:effectLst/>
              <a:latin typeface="Times New Roman" pitchFamily="18" charset="0"/>
              <a:ea typeface="Calibri"/>
              <a:cs typeface="Times New Roman" pitchFamily="18" charset="0"/>
            </a:endParaRPr>
          </a:p>
          <a:p>
            <a:pPr marL="395288" indent="-395288" algn="just"/>
            <a:r>
              <a:rPr lang="en-US" sz="3200" b="1" dirty="0" smtClean="0">
                <a:solidFill>
                  <a:srgbClr val="000000"/>
                </a:solidFill>
                <a:effectLst/>
                <a:latin typeface="Times New Roman" pitchFamily="18" charset="0"/>
                <a:ea typeface="Calibri"/>
                <a:cs typeface="Times New Roman" pitchFamily="18" charset="0"/>
              </a:rPr>
              <a:t>2 Every branch in Me that does not bear fruit He takes away; and every branch that bears fruit He prunes, that it may bear more fruit.</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7859" y="457200"/>
            <a:ext cx="7848600" cy="5016758"/>
          </a:xfrm>
          <a:prstGeom prst="rect">
            <a:avLst/>
          </a:prstGeom>
        </p:spPr>
        <p:txBody>
          <a:bodyPr wrap="square">
            <a:spAutoFit/>
          </a:bodyPr>
          <a:lstStyle/>
          <a:p>
            <a:pPr marL="346075" indent="-346075" algn="just"/>
            <a:r>
              <a:rPr lang="en-US" sz="3200" b="1" dirty="0" smtClean="0">
                <a:solidFill>
                  <a:srgbClr val="000000"/>
                </a:solidFill>
                <a:effectLst/>
                <a:latin typeface="Times New Roman" pitchFamily="18" charset="0"/>
                <a:ea typeface="Calibri"/>
                <a:cs typeface="Times New Roman" pitchFamily="18" charset="0"/>
              </a:rPr>
              <a:t>3 You are already clean because of the word which I have spoken to you.</a:t>
            </a:r>
            <a:endParaRPr lang="en-US" sz="3200" dirty="0" smtClean="0">
              <a:effectLst/>
              <a:latin typeface="Times New Roman" pitchFamily="18" charset="0"/>
              <a:ea typeface="Calibri"/>
              <a:cs typeface="Times New Roman" pitchFamily="18" charset="0"/>
            </a:endParaRPr>
          </a:p>
          <a:p>
            <a:pPr marL="346075" indent="-346075" algn="just"/>
            <a:r>
              <a:rPr lang="en-US" sz="3200" b="1" dirty="0" smtClean="0">
                <a:solidFill>
                  <a:srgbClr val="000000"/>
                </a:solidFill>
                <a:effectLst/>
                <a:latin typeface="Times New Roman" pitchFamily="18" charset="0"/>
                <a:ea typeface="Calibri"/>
                <a:cs typeface="Times New Roman" pitchFamily="18" charset="0"/>
              </a:rPr>
              <a:t>4  Abide in Me, and I in you. As the branch cannot bear fruit of itself, unless it abides in the vine, neither can you, unless you abide in Me.</a:t>
            </a:r>
            <a:endParaRPr lang="en-US" sz="3200" dirty="0" smtClean="0">
              <a:effectLst/>
              <a:latin typeface="Times New Roman" pitchFamily="18" charset="0"/>
              <a:ea typeface="Calibri"/>
              <a:cs typeface="Times New Roman" pitchFamily="18" charset="0"/>
            </a:endParaRPr>
          </a:p>
          <a:p>
            <a:pPr marL="395288" indent="-395288" algn="just"/>
            <a:r>
              <a:rPr lang="en-US" sz="3200" b="1" dirty="0" smtClean="0">
                <a:solidFill>
                  <a:srgbClr val="000000"/>
                </a:solidFill>
                <a:effectLst/>
                <a:latin typeface="Times New Roman" pitchFamily="18" charset="0"/>
                <a:ea typeface="Calibri"/>
                <a:cs typeface="Times New Roman" pitchFamily="18" charset="0"/>
              </a:rPr>
              <a:t>5 “I am the vine, you are the branches. He who abides in Me, and I in him, bears much fruit; for without Me you can do nothing.</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077200" cy="6186309"/>
          </a:xfrm>
          <a:prstGeom prst="rect">
            <a:avLst/>
          </a:prstGeom>
        </p:spPr>
        <p:txBody>
          <a:bodyPr wrap="square">
            <a:spAutoFit/>
          </a:bodyPr>
          <a:lstStyle/>
          <a:p>
            <a:pPr marL="346075" lvl="0" indent="-346075" algn="just"/>
            <a:r>
              <a:rPr lang="en-US" sz="3200" b="1" dirty="0" smtClean="0">
                <a:solidFill>
                  <a:srgbClr val="000000"/>
                </a:solidFill>
                <a:latin typeface="Times New Roman" pitchFamily="18" charset="0"/>
                <a:ea typeface="Calibri"/>
                <a:cs typeface="Times New Roman" pitchFamily="18" charset="0"/>
              </a:rPr>
              <a:t>6 </a:t>
            </a:r>
            <a:r>
              <a:rPr lang="en-US" sz="3200" b="1" dirty="0">
                <a:solidFill>
                  <a:srgbClr val="000000"/>
                </a:solidFill>
                <a:latin typeface="Times New Roman" pitchFamily="18" charset="0"/>
                <a:ea typeface="Calibri"/>
                <a:cs typeface="Times New Roman" pitchFamily="18" charset="0"/>
              </a:rPr>
              <a:t>If anyone does not abide in Me, he is cast out as a branch and is withered; and they gather them and throw them into the fire, and they are burned</a:t>
            </a:r>
            <a:r>
              <a:rPr lang="en-US" sz="3200" b="1" dirty="0" smtClean="0">
                <a:solidFill>
                  <a:srgbClr val="000000"/>
                </a:solidFill>
                <a:latin typeface="Times New Roman" pitchFamily="18" charset="0"/>
                <a:ea typeface="Calibri"/>
                <a:cs typeface="Times New Roman" pitchFamily="18" charset="0"/>
              </a:rPr>
              <a:t>.</a:t>
            </a:r>
            <a:endParaRPr lang="en-US" sz="3200" b="1" dirty="0">
              <a:solidFill>
                <a:srgbClr val="000000"/>
              </a:solidFill>
              <a:latin typeface="Times New Roman" pitchFamily="18" charset="0"/>
              <a:ea typeface="Calibri"/>
              <a:cs typeface="Times New Roman" pitchFamily="18" charset="0"/>
            </a:endParaRPr>
          </a:p>
          <a:p>
            <a:pPr marL="346075" indent="-346075" algn="just"/>
            <a:r>
              <a:rPr lang="en-US" sz="3200" b="1" dirty="0" smtClean="0">
                <a:solidFill>
                  <a:srgbClr val="000000"/>
                </a:solidFill>
                <a:effectLst/>
                <a:latin typeface="Times New Roman" pitchFamily="18" charset="0"/>
                <a:ea typeface="Calibri"/>
                <a:cs typeface="Times New Roman" pitchFamily="18" charset="0"/>
              </a:rPr>
              <a:t>7 If you abide in Me, and My words abide in you, you will ask what you desire, and it shall be done for you.</a:t>
            </a:r>
            <a:endParaRPr lang="en-US" sz="4000" dirty="0" smtClean="0">
              <a:effectLst/>
              <a:latin typeface="Times New Roman" pitchFamily="18" charset="0"/>
              <a:ea typeface="Calibri"/>
              <a:cs typeface="Times New Roman" pitchFamily="18" charset="0"/>
            </a:endParaRPr>
          </a:p>
          <a:p>
            <a:pPr marL="346075" indent="-346075" algn="just"/>
            <a:r>
              <a:rPr lang="en-US" sz="3200" b="1" dirty="0" smtClean="0">
                <a:solidFill>
                  <a:srgbClr val="000000"/>
                </a:solidFill>
                <a:effectLst/>
                <a:latin typeface="Times New Roman" pitchFamily="18" charset="0"/>
                <a:ea typeface="Calibri"/>
                <a:cs typeface="Times New Roman" pitchFamily="18" charset="0"/>
              </a:rPr>
              <a:t>8 By this My Father is glorified, that you bear much fruit; so you will be My disciples.</a:t>
            </a:r>
          </a:p>
          <a:p>
            <a:pPr marL="346075" indent="-346075" algn="just"/>
            <a:endParaRPr lang="en-US" sz="1200" dirty="0" smtClean="0">
              <a:effectLst/>
              <a:latin typeface="Times New Roman" pitchFamily="18" charset="0"/>
              <a:ea typeface="Calibri"/>
              <a:cs typeface="Times New Roman" pitchFamily="18" charset="0"/>
            </a:endParaRPr>
          </a:p>
          <a:p>
            <a:pPr lvl="0" algn="just"/>
            <a:r>
              <a:rPr lang="en-US" sz="3200" b="1" dirty="0">
                <a:solidFill>
                  <a:srgbClr val="FFFF00"/>
                </a:solidFill>
                <a:latin typeface="Times New Roman" pitchFamily="18" charset="0"/>
                <a:ea typeface="Calibri"/>
                <a:cs typeface="Times New Roman" pitchFamily="18" charset="0"/>
              </a:rPr>
              <a:t>And I’ll add one more, Communion, as we are going to partake of this night. </a:t>
            </a:r>
            <a:endParaRPr lang="en-US" sz="3200" dirty="0">
              <a:solidFill>
                <a:srgbClr val="FFFF00"/>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7848600" cy="5755422"/>
          </a:xfrm>
          <a:prstGeom prst="rect">
            <a:avLst/>
          </a:prstGeom>
        </p:spPr>
        <p:txBody>
          <a:bodyPr wrap="square">
            <a:spAutoFit/>
          </a:bodyPr>
          <a:lstStyle/>
          <a:p>
            <a:pPr algn="just"/>
            <a:r>
              <a:rPr lang="en-US" sz="2800" b="1" dirty="0" smtClean="0">
                <a:solidFill>
                  <a:srgbClr val="000000"/>
                </a:solidFill>
                <a:effectLst/>
                <a:latin typeface="Times New Roman" pitchFamily="18" charset="0"/>
                <a:ea typeface="Calibri"/>
                <a:cs typeface="Times New Roman" pitchFamily="18" charset="0"/>
              </a:rPr>
              <a:t>	</a:t>
            </a:r>
            <a:r>
              <a:rPr lang="en-US" sz="3200" b="1" dirty="0" smtClean="0">
                <a:solidFill>
                  <a:schemeClr val="accent1">
                    <a:lumMod val="50000"/>
                  </a:schemeClr>
                </a:solidFill>
                <a:effectLst/>
                <a:latin typeface="Times New Roman" pitchFamily="18" charset="0"/>
                <a:ea typeface="Calibri"/>
                <a:cs typeface="Times New Roman" pitchFamily="18" charset="0"/>
              </a:rPr>
              <a:t>I’ll end with a quote by Charles Spurgeon from the devotional Morning and Evening:</a:t>
            </a:r>
          </a:p>
          <a:p>
            <a:pPr algn="just"/>
            <a:endParaRPr lang="en-US" sz="1600" dirty="0" smtClean="0">
              <a:solidFill>
                <a:schemeClr val="accent1">
                  <a:lumMod val="50000"/>
                </a:schemeClr>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Beloved Christian, in matters of grace, you need a daily supply.  You have no store of strength.  Day by day must you seek help from above.  It is a very sweet assurance that a daily portion is provided for you in the word, through the ministry, by meditation, in prayer, and waiting upon God you shall receive renewed strength.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81000"/>
            <a:ext cx="7924800" cy="6247864"/>
          </a:xfrm>
          <a:prstGeom prst="rect">
            <a:avLst/>
          </a:prstGeom>
        </p:spPr>
        <p:txBody>
          <a:bodyPr wrap="square">
            <a:spAutoFit/>
          </a:bodyPr>
          <a:lstStyle/>
          <a:p>
            <a:pPr lvl="0" algn="ctr"/>
            <a:r>
              <a:rPr lang="en-US" sz="6000" b="1" dirty="0">
                <a:effectLst>
                  <a:outerShdw blurRad="38100" dist="38100" dir="2700000" algn="tl">
                    <a:srgbClr val="000000">
                      <a:alpha val="43137"/>
                    </a:srgbClr>
                  </a:outerShdw>
                </a:effectLst>
                <a:latin typeface="Times New Roman" pitchFamily="18" charset="0"/>
                <a:ea typeface="Calibri"/>
                <a:cs typeface="Times New Roman" pitchFamily="18" charset="0"/>
              </a:rPr>
              <a:t>Sanctified </a:t>
            </a:r>
            <a:r>
              <a:rPr lang="en-US" sz="6000" b="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Walking</a:t>
            </a:r>
          </a:p>
          <a:p>
            <a:pPr lvl="0" algn="ctr"/>
            <a:endParaRPr lang="en-US" sz="1400" b="1" dirty="0" smtClean="0">
              <a:latin typeface="Times New Roman" pitchFamily="18" charset="0"/>
              <a:ea typeface="Calibri"/>
              <a:cs typeface="Times New Roman" pitchFamily="18" charset="0"/>
            </a:endParaRPr>
          </a:p>
          <a:p>
            <a:pPr algn="ctr"/>
            <a:r>
              <a:rPr lang="en-US" sz="4400" b="1" dirty="0" smtClean="0">
                <a:effectLst/>
                <a:latin typeface="Times New Roman" pitchFamily="18" charset="0"/>
                <a:ea typeface="Calibri"/>
                <a:cs typeface="Times New Roman" pitchFamily="18" charset="0"/>
              </a:rPr>
              <a:t>It was Ray Stedman, who said:</a:t>
            </a:r>
          </a:p>
          <a:p>
            <a:pPr algn="just"/>
            <a:endParaRPr lang="en-US" sz="1400" dirty="0" smtClean="0">
              <a:effectLst/>
              <a:latin typeface="Times New Roman" pitchFamily="18" charset="0"/>
              <a:ea typeface="Calibri"/>
              <a:cs typeface="Times New Roman" pitchFamily="18" charset="0"/>
            </a:endParaRPr>
          </a:p>
          <a:p>
            <a:pPr algn="just"/>
            <a:r>
              <a:rPr lang="en-US" sz="3200" b="1" dirty="0" smtClean="0">
                <a:effectLst/>
                <a:latin typeface="Times New Roman" pitchFamily="18" charset="0"/>
                <a:ea typeface="Calibri"/>
                <a:cs typeface="Times New Roman" pitchFamily="18" charset="0"/>
              </a:rPr>
              <a:t>	“The apostle Paul understands that he is a servant of the Word. His job was to proclaim God's truth. It is very easy to forget this.  We get wrapped up trying to be creative and innovative, we dabble in politics and pop psychology. But this is not our calling.  These things cannot save anyone. 	 </a:t>
            </a:r>
            <a:endParaRPr lang="en-US" sz="3200" dirty="0" smtClean="0">
              <a:effectLst/>
              <a:latin typeface="Times New Roman" pitchFamily="18" charset="0"/>
              <a:ea typeface="Calibri"/>
              <a:cs typeface="Times New Roman" pitchFamily="18" charset="0"/>
            </a:endParaRPr>
          </a:p>
          <a:p>
            <a:pPr lvl="0" algn="ctr"/>
            <a:endParaRPr lang="en-US" sz="1200" b="1"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885538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7848600" cy="3293209"/>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In Jesus all needful things are laid up for you. Then enjoy your continual allowance.  Never go hungry while the daily bread of grace is on the table of mercy.” </a:t>
            </a:r>
          </a:p>
          <a:p>
            <a:pPr algn="just"/>
            <a:endParaRPr lang="en-US" sz="3200" b="1" dirty="0">
              <a:solidFill>
                <a:srgbClr val="000000"/>
              </a:solidFill>
              <a:latin typeface="Times New Roman" pitchFamily="18" charset="0"/>
              <a:cs typeface="Times New Roman" pitchFamily="18" charset="0"/>
            </a:endParaRPr>
          </a:p>
          <a:p>
            <a:pPr algn="ctr"/>
            <a:r>
              <a:rPr lang="en-US" sz="4800" b="1" dirty="0" smtClean="0">
                <a:latin typeface="Times New Roman" pitchFamily="18" charset="0"/>
                <a:cs typeface="Times New Roman" pitchFamily="18" charset="0"/>
              </a:rPr>
              <a:t>SHALOM</a:t>
            </a: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216" y="228600"/>
            <a:ext cx="7696200" cy="6494085"/>
          </a:xfrm>
          <a:prstGeom prst="rect">
            <a:avLst/>
          </a:prstGeom>
        </p:spPr>
        <p:txBody>
          <a:bodyPr wrap="square">
            <a:spAutoFit/>
          </a:bodyPr>
          <a:lstStyle/>
          <a:p>
            <a:pPr lvl="0" algn="just"/>
            <a:r>
              <a:rPr lang="en-US" sz="3200" b="1" dirty="0" smtClean="0">
                <a:solidFill>
                  <a:prstClr val="black"/>
                </a:solidFill>
                <a:latin typeface="Times New Roman" pitchFamily="18" charset="0"/>
                <a:ea typeface="Calibri"/>
                <a:cs typeface="Times New Roman" pitchFamily="18" charset="0"/>
              </a:rPr>
              <a:t>	There </a:t>
            </a:r>
            <a:r>
              <a:rPr lang="en-US" sz="3200" b="1" dirty="0">
                <a:solidFill>
                  <a:prstClr val="black"/>
                </a:solidFill>
                <a:latin typeface="Times New Roman" pitchFamily="18" charset="0"/>
                <a:ea typeface="Calibri"/>
                <a:cs typeface="Times New Roman" pitchFamily="18" charset="0"/>
              </a:rPr>
              <a:t>is a tendency to make the Word of God a servant of the teacher rather than the teacher, a servant of the Word of God.  It is not our job to "pick and choose" which part of the Bible we will focus on and believe. </a:t>
            </a:r>
            <a:endParaRPr lang="en-US" sz="3200" dirty="0">
              <a:solidFill>
                <a:prstClr val="black"/>
              </a:solidFill>
              <a:latin typeface="Times New Roman" pitchFamily="18" charset="0"/>
              <a:ea typeface="Calibri"/>
              <a:cs typeface="Times New Roman" pitchFamily="18" charset="0"/>
            </a:endParaRPr>
          </a:p>
          <a:p>
            <a:pPr lvl="0" algn="just"/>
            <a:r>
              <a:rPr lang="en-US" sz="3200" b="1" dirty="0">
                <a:solidFill>
                  <a:prstClr val="black"/>
                </a:solidFill>
                <a:latin typeface="Times New Roman" pitchFamily="18" charset="0"/>
                <a:ea typeface="Calibri"/>
                <a:cs typeface="Times New Roman" pitchFamily="18" charset="0"/>
              </a:rPr>
              <a:t>	We must present and study the fullness of the truth.  God's Word must dictate what we teach; not public opinion, contemporary events, personal preference.  Scripture is not for us to use to prove our ideas.  We are here to proclaim God's ideas!”</a:t>
            </a:r>
            <a:endParaRPr lang="en-US" dirty="0"/>
          </a:p>
        </p:txBody>
      </p:sp>
    </p:spTree>
    <p:extLst>
      <p:ext uri="{BB962C8B-B14F-4D97-AF65-F5344CB8AC3E}">
        <p14:creationId xmlns:p14="http://schemas.microsoft.com/office/powerpoint/2010/main" val="217587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848600" cy="5693866"/>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Pastor Mike who has taught here before, says</a:t>
            </a:r>
            <a:r>
              <a:rPr lang="en-US" sz="3200" b="1" dirty="0" smtClean="0">
                <a:effectLst/>
                <a:latin typeface="Times New Roman" pitchFamily="18" charset="0"/>
                <a:ea typeface="Calibri"/>
                <a:cs typeface="Times New Roman" pitchFamily="18" charset="0"/>
              </a:rPr>
              <a:t>: “There is only one life style, everything else is a death style. ”</a:t>
            </a:r>
          </a:p>
          <a:p>
            <a:pPr algn="just"/>
            <a:endParaRPr lang="en-US" sz="3200" b="1" dirty="0" smtClean="0">
              <a:solidFill>
                <a:srgbClr val="000000"/>
              </a:solidFill>
              <a:effectLst/>
              <a:latin typeface="Times New Roman" pitchFamily="18" charset="0"/>
              <a:ea typeface="Calibri"/>
              <a:cs typeface="Times New Roman" pitchFamily="18" charset="0"/>
            </a:endParaRPr>
          </a:p>
          <a:p>
            <a:pPr algn="just"/>
            <a:r>
              <a:rPr lang="en-US" sz="4400" b="1" dirty="0" smtClean="0">
                <a:solidFill>
                  <a:srgbClr val="000000"/>
                </a:solidFill>
                <a:effectLst/>
                <a:latin typeface="Times New Roman" pitchFamily="18" charset="0"/>
                <a:ea typeface="Calibri"/>
                <a:cs typeface="Times New Roman" pitchFamily="18" charset="0"/>
              </a:rPr>
              <a:t>	Galatians 5:16 - 23.</a:t>
            </a:r>
            <a:endParaRPr lang="en-US" sz="4400" dirty="0" smtClean="0">
              <a:effectLst/>
              <a:latin typeface="Times New Roman" pitchFamily="18" charset="0"/>
              <a:ea typeface="Calibri"/>
              <a:cs typeface="Times New Roman" pitchFamily="18" charset="0"/>
            </a:endParaRPr>
          </a:p>
          <a:p>
            <a:pPr marL="692150" indent="-692150" algn="just"/>
            <a:r>
              <a:rPr lang="en-US" sz="3200" b="1" dirty="0" smtClean="0">
                <a:solidFill>
                  <a:srgbClr val="000000"/>
                </a:solidFill>
                <a:effectLst/>
                <a:latin typeface="Times New Roman" pitchFamily="18" charset="0"/>
                <a:ea typeface="Calibri"/>
                <a:cs typeface="Times New Roman" pitchFamily="18" charset="0"/>
              </a:rPr>
              <a:t>16  I say then: Walk in the Spirit, and you shall not fulfill the lust of the flesh.</a:t>
            </a:r>
            <a:endParaRPr lang="en-US" sz="3200" dirty="0" smtClean="0">
              <a:effectLst/>
              <a:latin typeface="Times New Roman" pitchFamily="18" charset="0"/>
              <a:ea typeface="Calibri"/>
              <a:cs typeface="Times New Roman" pitchFamily="18" charset="0"/>
            </a:endParaRPr>
          </a:p>
          <a:p>
            <a:pPr marL="630238" indent="-630238" algn="just"/>
            <a:r>
              <a:rPr lang="en-US" sz="3200" b="1" dirty="0" smtClean="0">
                <a:solidFill>
                  <a:srgbClr val="000000"/>
                </a:solidFill>
                <a:effectLst/>
                <a:latin typeface="Times New Roman" pitchFamily="18" charset="0"/>
                <a:ea typeface="Calibri"/>
                <a:cs typeface="Times New Roman" pitchFamily="18" charset="0"/>
              </a:rPr>
              <a:t>17  For the flesh lusts against the Spirit, and the Spirit against the flesh; and these are contrary to one another, so that you do not do the things that you wish. </a:t>
            </a:r>
            <a:endParaRPr lang="en-US" sz="2400" dirty="0">
              <a:effectLst/>
              <a:latin typeface="Times New Roman"/>
              <a:ea typeface="Calibri"/>
            </a:endParaRPr>
          </a:p>
        </p:txBody>
      </p:sp>
    </p:spTree>
    <p:extLst>
      <p:ext uri="{BB962C8B-B14F-4D97-AF65-F5344CB8AC3E}">
        <p14:creationId xmlns:p14="http://schemas.microsoft.com/office/powerpoint/2010/main" val="217587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7924800" cy="4031873"/>
          </a:xfrm>
          <a:prstGeom prst="rect">
            <a:avLst/>
          </a:prstGeom>
        </p:spPr>
        <p:txBody>
          <a:bodyPr wrap="square">
            <a:spAutoFit/>
          </a:bodyPr>
          <a:lstStyle/>
          <a:p>
            <a:pPr marL="692150" lvl="0" indent="-692150" algn="just"/>
            <a:r>
              <a:rPr lang="en-US" sz="3200" b="1" dirty="0" smtClean="0">
                <a:solidFill>
                  <a:srgbClr val="000000"/>
                </a:solidFill>
                <a:latin typeface="Times New Roman" pitchFamily="18" charset="0"/>
                <a:ea typeface="Calibri"/>
                <a:cs typeface="Times New Roman" pitchFamily="18" charset="0"/>
              </a:rPr>
              <a:t>18  But </a:t>
            </a:r>
            <a:r>
              <a:rPr lang="en-US" sz="3200" b="1" dirty="0">
                <a:solidFill>
                  <a:srgbClr val="000000"/>
                </a:solidFill>
                <a:latin typeface="Times New Roman" pitchFamily="18" charset="0"/>
                <a:ea typeface="Calibri"/>
                <a:cs typeface="Times New Roman" pitchFamily="18" charset="0"/>
              </a:rPr>
              <a:t>if you are led by the Spirit, you are not under the law. </a:t>
            </a:r>
            <a:endParaRPr lang="en-US" sz="3200" dirty="0">
              <a:solidFill>
                <a:prstClr val="white"/>
              </a:solidFill>
              <a:latin typeface="Times New Roman" pitchFamily="18" charset="0"/>
              <a:ea typeface="Calibri"/>
              <a:cs typeface="Times New Roman" pitchFamily="18" charset="0"/>
            </a:endParaRPr>
          </a:p>
          <a:p>
            <a:pPr marL="692150" lvl="0" indent="-692150" algn="just"/>
            <a:r>
              <a:rPr lang="en-US" sz="3200" b="1" dirty="0" smtClean="0">
                <a:solidFill>
                  <a:srgbClr val="000000"/>
                </a:solidFill>
                <a:latin typeface="Times New Roman" pitchFamily="18" charset="0"/>
                <a:ea typeface="Calibri"/>
                <a:cs typeface="Times New Roman" pitchFamily="18" charset="0"/>
              </a:rPr>
              <a:t>19  Now </a:t>
            </a:r>
            <a:r>
              <a:rPr lang="en-US" sz="3200" b="1" dirty="0">
                <a:solidFill>
                  <a:srgbClr val="000000"/>
                </a:solidFill>
                <a:latin typeface="Times New Roman" pitchFamily="18" charset="0"/>
                <a:ea typeface="Calibri"/>
                <a:cs typeface="Times New Roman" pitchFamily="18" charset="0"/>
              </a:rPr>
              <a:t>the works of the flesh are evident, which are: adultery, fornication, uncleanness, lewdness</a:t>
            </a:r>
            <a:r>
              <a:rPr lang="en-US" sz="3200" b="1" dirty="0" smtClean="0">
                <a:solidFill>
                  <a:srgbClr val="000000"/>
                </a:solidFill>
                <a:latin typeface="Times New Roman" pitchFamily="18" charset="0"/>
                <a:ea typeface="Calibri"/>
                <a:cs typeface="Times New Roman" pitchFamily="18" charset="0"/>
              </a:rPr>
              <a:t>,</a:t>
            </a:r>
          </a:p>
          <a:p>
            <a:pPr marL="692150" indent="-692150" algn="just"/>
            <a:r>
              <a:rPr lang="en-US" sz="3200" b="1" dirty="0" smtClean="0">
                <a:solidFill>
                  <a:srgbClr val="000000"/>
                </a:solidFill>
                <a:effectLst/>
                <a:latin typeface="Times New Roman" pitchFamily="18" charset="0"/>
                <a:ea typeface="Calibri"/>
                <a:cs typeface="Times New Roman" pitchFamily="18" charset="0"/>
              </a:rPr>
              <a:t>20 idolatry, sorcery, hatred, contentions, jealousies, outbursts of wrath, selfish ambitions, dissensions, heresies,</a:t>
            </a:r>
            <a:r>
              <a:rPr lang="en-US" sz="3200" b="1" dirty="0" smtClean="0">
                <a:solidFill>
                  <a:srgbClr val="000000"/>
                </a:solidFill>
                <a:latin typeface="Times New Roman" pitchFamily="18" charset="0"/>
                <a:ea typeface="Calibri"/>
                <a:cs typeface="Times New Roman" pitchFamily="18" charset="0"/>
              </a:rPr>
              <a:t> </a:t>
            </a:r>
            <a:r>
              <a:rPr lang="en-US" sz="3200" b="1" dirty="0">
                <a:solidFill>
                  <a:srgbClr val="000000"/>
                </a:solidFill>
                <a:latin typeface="Times New Roman" pitchFamily="18" charset="0"/>
                <a:ea typeface="Calibri"/>
                <a:cs typeface="Times New Roman" pitchFamily="18" charset="0"/>
              </a:rPr>
              <a:t> </a:t>
            </a:r>
            <a:endParaRPr lang="en-US" sz="3200" dirty="0">
              <a:solidFill>
                <a:prstClr val="white"/>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28179"/>
            <a:ext cx="8077200" cy="5509200"/>
          </a:xfrm>
          <a:prstGeom prst="rect">
            <a:avLst/>
          </a:prstGeom>
        </p:spPr>
        <p:txBody>
          <a:bodyPr wrap="square">
            <a:spAutoFit/>
          </a:bodyPr>
          <a:lstStyle/>
          <a:p>
            <a:pPr marL="692150" lvl="0" indent="-692150" algn="just"/>
            <a:r>
              <a:rPr lang="en-US" sz="3200" b="1" dirty="0" smtClean="0">
                <a:solidFill>
                  <a:srgbClr val="000000"/>
                </a:solidFill>
                <a:latin typeface="Times New Roman" pitchFamily="18" charset="0"/>
                <a:ea typeface="Calibri"/>
                <a:cs typeface="Times New Roman" pitchFamily="18" charset="0"/>
              </a:rPr>
              <a:t>21 </a:t>
            </a:r>
            <a:r>
              <a:rPr lang="en-US" sz="3200" b="1" dirty="0">
                <a:solidFill>
                  <a:srgbClr val="000000"/>
                </a:solidFill>
                <a:latin typeface="Times New Roman" pitchFamily="18" charset="0"/>
                <a:ea typeface="Calibri"/>
                <a:cs typeface="Times New Roman" pitchFamily="18" charset="0"/>
              </a:rPr>
              <a:t>envy, murders, drunkenness, revelries, and the like; of which I tell you beforehand, just as I also told you in time past, that those who practice such things will not inherit the kingdom of God. </a:t>
            </a:r>
            <a:endParaRPr lang="en-US" sz="3200" b="1" dirty="0" smtClean="0">
              <a:solidFill>
                <a:srgbClr val="000000"/>
              </a:solidFill>
              <a:latin typeface="Times New Roman" pitchFamily="18" charset="0"/>
              <a:ea typeface="Calibri"/>
              <a:cs typeface="Times New Roman" pitchFamily="18" charset="0"/>
            </a:endParaRPr>
          </a:p>
          <a:p>
            <a:pPr marL="692150" indent="-692150" algn="just"/>
            <a:r>
              <a:rPr lang="en-US" sz="3200" b="1" dirty="0" smtClean="0">
                <a:solidFill>
                  <a:srgbClr val="000000"/>
                </a:solidFill>
                <a:effectLst/>
                <a:latin typeface="Times New Roman" pitchFamily="18" charset="0"/>
                <a:ea typeface="Calibri"/>
                <a:cs typeface="Times New Roman" pitchFamily="18" charset="0"/>
              </a:rPr>
              <a:t>22 But the fruit of the Spirit is love, joy, peace, longsuffering, kindness, goodness, faithfulness,</a:t>
            </a:r>
            <a:endParaRPr lang="en-US" sz="4000" dirty="0" smtClean="0">
              <a:effectLst/>
              <a:latin typeface="Times New Roman" pitchFamily="18" charset="0"/>
              <a:ea typeface="Calibri"/>
              <a:cs typeface="Times New Roman" pitchFamily="18" charset="0"/>
            </a:endParaRPr>
          </a:p>
          <a:p>
            <a:pPr marL="692150" indent="-692150" algn="just"/>
            <a:r>
              <a:rPr lang="en-US" sz="3200" b="1" dirty="0" smtClean="0">
                <a:solidFill>
                  <a:srgbClr val="000000"/>
                </a:solidFill>
                <a:effectLst/>
                <a:latin typeface="Times New Roman" pitchFamily="18" charset="0"/>
                <a:ea typeface="Calibri"/>
                <a:cs typeface="Times New Roman" pitchFamily="18" charset="0"/>
              </a:rPr>
              <a:t>23  gentleness, self-control. Against such there is no law.</a:t>
            </a:r>
            <a:endParaRPr lang="en-US" sz="4000" dirty="0" smtClean="0">
              <a:effectLst/>
              <a:latin typeface="Times New Roman" pitchFamily="18" charset="0"/>
              <a:ea typeface="Calibri"/>
              <a:cs typeface="Times New Roman" pitchFamily="18" charset="0"/>
            </a:endParaRPr>
          </a:p>
          <a:p>
            <a:pPr marL="692150" lvl="0" indent="-692150" algn="just"/>
            <a:endParaRPr lang="en-US" sz="3200" dirty="0">
              <a:solidFill>
                <a:prstClr val="white"/>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924800" cy="6309420"/>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	These verses draw the battle lines for us; on one side is to be led by the Spirit and - on the other side is the works of the flesh. </a:t>
            </a:r>
            <a:endParaRPr lang="en-US" sz="3200" dirty="0" smtClean="0">
              <a:effectLst/>
              <a:latin typeface="Times New Roman" pitchFamily="18" charset="0"/>
              <a:ea typeface="Calibri"/>
              <a:cs typeface="Times New Roman" pitchFamily="18" charset="0"/>
            </a:endParaRPr>
          </a:p>
          <a:p>
            <a:pPr algn="ctr"/>
            <a:r>
              <a:rPr lang="en-US" sz="3200" b="1" dirty="0" smtClean="0">
                <a:solidFill>
                  <a:srgbClr val="000000"/>
                </a:solidFill>
                <a:effectLst/>
                <a:latin typeface="Times New Roman" pitchFamily="18" charset="0"/>
                <a:ea typeface="Calibri"/>
                <a:cs typeface="Times New Roman" pitchFamily="18" charset="0"/>
              </a:rPr>
              <a:t>	</a:t>
            </a:r>
            <a:r>
              <a:rPr lang="en-US" sz="4000" b="1" dirty="0" smtClean="0">
                <a:effectLst/>
                <a:latin typeface="Times New Roman" pitchFamily="18" charset="0"/>
                <a:ea typeface="Calibri"/>
                <a:cs typeface="Times New Roman" pitchFamily="18" charset="0"/>
              </a:rPr>
              <a:t>JUST SAY: ‘NO’.</a:t>
            </a:r>
            <a:endParaRPr lang="en-US" sz="4000" dirty="0" smtClean="0">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This may sound simplistic but I think that some of us when it comes to our flesh need to actually stand in front of a mirror and practice saying, </a:t>
            </a:r>
            <a:r>
              <a:rPr lang="en-US" sz="4000" b="1" dirty="0" smtClean="0">
                <a:effectLst/>
                <a:latin typeface="Times New Roman" pitchFamily="18" charset="0"/>
                <a:ea typeface="Calibri"/>
                <a:cs typeface="Times New Roman" pitchFamily="18" charset="0"/>
              </a:rPr>
              <a:t>NO</a:t>
            </a:r>
            <a:r>
              <a:rPr lang="en-US" sz="3200" b="1" dirty="0" smtClean="0">
                <a:solidFill>
                  <a:srgbClr val="000000"/>
                </a:solidFill>
                <a:effectLst/>
                <a:latin typeface="Times New Roman" pitchFamily="18" charset="0"/>
                <a:ea typeface="Calibri"/>
                <a:cs typeface="Times New Roman" pitchFamily="18" charset="0"/>
              </a:rPr>
              <a:t>. </a:t>
            </a:r>
          </a:p>
          <a:p>
            <a:pPr algn="just"/>
            <a:endParaRPr lang="en-US" sz="3200" dirty="0" smtClean="0">
              <a:effectLst/>
              <a:latin typeface="Times New Roman" pitchFamily="18" charset="0"/>
              <a:ea typeface="Calibri"/>
              <a:cs typeface="Times New Roman" pitchFamily="18" charset="0"/>
            </a:endParaRPr>
          </a:p>
          <a:p>
            <a:pPr marL="1025525" indent="-1025525" algn="just"/>
            <a:r>
              <a:rPr lang="en-US" sz="3200" b="1" dirty="0" smtClean="0">
                <a:solidFill>
                  <a:srgbClr val="000000"/>
                </a:solidFill>
                <a:effectLst/>
                <a:latin typeface="Times New Roman" pitchFamily="18" charset="0"/>
                <a:ea typeface="Calibri"/>
                <a:cs typeface="Times New Roman" pitchFamily="18" charset="0"/>
              </a:rPr>
              <a:t>24  And those who are Christ’s have crucified the flesh with its passions and desires.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7696200" cy="5016758"/>
          </a:xfrm>
          <a:prstGeom prst="rect">
            <a:avLst/>
          </a:prstGeom>
        </p:spPr>
        <p:txBody>
          <a:bodyPr wrap="square">
            <a:spAutoFit/>
          </a:bodyPr>
          <a:lstStyle/>
          <a:p>
            <a:pPr marL="630238" lvl="0" indent="-630238">
              <a:buAutoNum type="arabicPlain" startAt="25"/>
            </a:pPr>
            <a:r>
              <a:rPr lang="en-US" sz="3200" b="1" dirty="0" smtClean="0">
                <a:solidFill>
                  <a:srgbClr val="000000"/>
                </a:solidFill>
                <a:latin typeface="Times New Roman" pitchFamily="18" charset="0"/>
                <a:ea typeface="Calibri"/>
                <a:cs typeface="Times New Roman" pitchFamily="18" charset="0"/>
              </a:rPr>
              <a:t>If </a:t>
            </a:r>
            <a:r>
              <a:rPr lang="en-US" sz="3200" b="1" dirty="0">
                <a:solidFill>
                  <a:srgbClr val="000000"/>
                </a:solidFill>
                <a:latin typeface="Times New Roman" pitchFamily="18" charset="0"/>
                <a:ea typeface="Calibri"/>
                <a:cs typeface="Times New Roman" pitchFamily="18" charset="0"/>
              </a:rPr>
              <a:t>we live in the Spirit, let us also walk in the Spirit</a:t>
            </a:r>
            <a:r>
              <a:rPr lang="en-US" sz="3200" b="1" dirty="0" smtClean="0">
                <a:solidFill>
                  <a:srgbClr val="000000"/>
                </a:solidFill>
                <a:latin typeface="Times New Roman" pitchFamily="18" charset="0"/>
                <a:ea typeface="Calibri"/>
                <a:cs typeface="Times New Roman" pitchFamily="18" charset="0"/>
              </a:rPr>
              <a:t>.</a:t>
            </a:r>
          </a:p>
          <a:p>
            <a:pPr lvl="0"/>
            <a:endParaRPr lang="en-US" sz="3200" b="1" dirty="0">
              <a:solidFill>
                <a:srgbClr val="000000"/>
              </a:solidFill>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a:t>
            </a:r>
            <a:r>
              <a:rPr lang="en-US" sz="3200" b="1" dirty="0" smtClean="0">
                <a:solidFill>
                  <a:srgbClr val="FFFF00"/>
                </a:solidFill>
                <a:effectLst/>
                <a:latin typeface="Times New Roman" pitchFamily="18" charset="0"/>
                <a:ea typeface="Calibri"/>
                <a:cs typeface="Times New Roman" pitchFamily="18" charset="0"/>
              </a:rPr>
              <a:t>The idea here is that we who have been given life by the Spirit should have lives that line up with the Holy Spirit. </a:t>
            </a:r>
            <a:endParaRPr lang="en-US" sz="4000" dirty="0" smtClean="0">
              <a:solidFill>
                <a:srgbClr val="FFFF00"/>
              </a:solidFill>
              <a:effectLst/>
              <a:latin typeface="Times New Roman" pitchFamily="18" charset="0"/>
              <a:ea typeface="Calibri"/>
              <a:cs typeface="Times New Roman" pitchFamily="18" charset="0"/>
            </a:endParaRPr>
          </a:p>
          <a:p>
            <a:pPr algn="just"/>
            <a:endParaRPr lang="en-US" sz="3200" b="1" dirty="0" smtClean="0">
              <a:solidFill>
                <a:srgbClr val="000000"/>
              </a:solidFill>
              <a:effectLst/>
              <a:latin typeface="Times New Roman" pitchFamily="18" charset="0"/>
              <a:ea typeface="Calibri"/>
              <a:cs typeface="Times New Roman" pitchFamily="18" charset="0"/>
            </a:endParaRPr>
          </a:p>
          <a:p>
            <a:pPr marL="630238" indent="-630238" algn="just"/>
            <a:r>
              <a:rPr lang="en-US" sz="3200" b="1" dirty="0" smtClean="0">
                <a:solidFill>
                  <a:srgbClr val="000000"/>
                </a:solidFill>
                <a:effectLst/>
                <a:latin typeface="Times New Roman" pitchFamily="18" charset="0"/>
                <a:ea typeface="Calibri"/>
                <a:cs typeface="Times New Roman" pitchFamily="18" charset="0"/>
              </a:rPr>
              <a:t>26  Let us not become conceited, provoking one another, envying one another.</a:t>
            </a:r>
            <a:endParaRPr lang="en-US" sz="4000" dirty="0" smtClean="0">
              <a:effectLst/>
              <a:latin typeface="Times New Roman" pitchFamily="18" charset="0"/>
              <a:ea typeface="Calibri"/>
              <a:cs typeface="Times New Roman" pitchFamily="18" charset="0"/>
            </a:endParaRPr>
          </a:p>
          <a:p>
            <a:pPr lvl="0"/>
            <a:r>
              <a:rPr lang="en-US" sz="3200" b="1" dirty="0">
                <a:solidFill>
                  <a:srgbClr val="000000"/>
                </a:solidFill>
                <a:latin typeface="Times New Roman" pitchFamily="18" charset="0"/>
                <a:ea typeface="Calibri"/>
                <a:cs typeface="Times New Roman" pitchFamily="18" charset="0"/>
              </a:rPr>
              <a:t> </a:t>
            </a:r>
            <a:endParaRPr lang="en-US" sz="3200" dirty="0">
              <a:solidFill>
                <a:prstClr val="white"/>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09600"/>
            <a:ext cx="7696200" cy="6001643"/>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	One option:--</a:t>
            </a:r>
            <a:endParaRPr lang="en-US" sz="3200" dirty="0" smtClean="0">
              <a:effectLst/>
              <a:latin typeface="Times New Roman" pitchFamily="18" charset="0"/>
              <a:ea typeface="Calibri"/>
              <a:cs typeface="Times New Roman" pitchFamily="18" charset="0"/>
            </a:endParaRPr>
          </a:p>
          <a:p>
            <a:pPr marL="457200" indent="-457200" algn="just">
              <a:buFont typeface="Courier New" pitchFamily="49" charset="0"/>
              <a:buChar char="o"/>
            </a:pPr>
            <a:r>
              <a:rPr lang="en-US" sz="3200" b="1" dirty="0" smtClean="0">
                <a:solidFill>
                  <a:srgbClr val="000000"/>
                </a:solidFill>
                <a:effectLst/>
                <a:latin typeface="Times New Roman" pitchFamily="18" charset="0"/>
                <a:ea typeface="Calibri"/>
                <a:cs typeface="Times New Roman" pitchFamily="18" charset="0"/>
              </a:rPr>
              <a:t>A dirty, grimy, polluting -- Flesh Factory.</a:t>
            </a:r>
            <a:endParaRPr lang="en-US" sz="3200" dirty="0" smtClean="0">
              <a:effectLst/>
              <a:latin typeface="Times New Roman" pitchFamily="18" charset="0"/>
              <a:ea typeface="Calibri"/>
              <a:cs typeface="Times New Roman" pitchFamily="18" charset="0"/>
            </a:endParaRPr>
          </a:p>
          <a:p>
            <a:r>
              <a:rPr lang="en-US" sz="3200" b="1" dirty="0">
                <a:solidFill>
                  <a:srgbClr val="000000"/>
                </a:solidFill>
                <a:latin typeface="Times New Roman" pitchFamily="18" charset="0"/>
                <a:ea typeface="Calibri"/>
                <a:cs typeface="Times New Roman" pitchFamily="18" charset="0"/>
              </a:rPr>
              <a:t>	</a:t>
            </a:r>
            <a:r>
              <a:rPr lang="en-US" sz="3200" b="1" dirty="0" smtClean="0">
                <a:latin typeface="Times New Roman" pitchFamily="18" charset="0"/>
                <a:ea typeface="Calibri"/>
                <a:cs typeface="Times New Roman" pitchFamily="18" charset="0"/>
              </a:rPr>
              <a:t>~</a:t>
            </a:r>
            <a:r>
              <a:rPr lang="en-US" sz="3200" b="1" dirty="0" smtClean="0">
                <a:effectLst/>
                <a:latin typeface="Times New Roman" pitchFamily="18" charset="0"/>
                <a:ea typeface="Calibri"/>
                <a:cs typeface="Times New Roman" pitchFamily="18" charset="0"/>
              </a:rPr>
              <a:t>Or~</a:t>
            </a:r>
            <a:endParaRPr lang="en-US" sz="3200" dirty="0" smtClean="0">
              <a:effectLst/>
              <a:latin typeface="Times New Roman" pitchFamily="18" charset="0"/>
              <a:ea typeface="Calibri"/>
              <a:cs typeface="Times New Roman" pitchFamily="18" charset="0"/>
            </a:endParaRPr>
          </a:p>
          <a:p>
            <a:pPr marL="457200" indent="-457200" algn="just">
              <a:buFont typeface="Courier New" pitchFamily="49" charset="0"/>
              <a:buChar char="o"/>
            </a:pPr>
            <a:r>
              <a:rPr lang="en-US" sz="3200" b="1" dirty="0" smtClean="0">
                <a:solidFill>
                  <a:srgbClr val="000000"/>
                </a:solidFill>
                <a:effectLst/>
                <a:latin typeface="Times New Roman" pitchFamily="18" charset="0"/>
                <a:ea typeface="Calibri"/>
                <a:cs typeface="Times New Roman" pitchFamily="18" charset="0"/>
              </a:rPr>
              <a:t>A garden, a Fruit of the Spirit garden.  </a:t>
            </a:r>
            <a:endParaRPr lang="en-US" sz="3200" dirty="0" smtClean="0">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a:t>
            </a:r>
          </a:p>
          <a:p>
            <a:pPr algn="just"/>
            <a:r>
              <a:rPr lang="en-US" sz="3200" b="1" dirty="0">
                <a:solidFill>
                  <a:srgbClr val="000000"/>
                </a:solidFill>
                <a:latin typeface="Times New Roman" pitchFamily="18" charset="0"/>
                <a:ea typeface="Calibri"/>
                <a:cs typeface="Times New Roman" pitchFamily="18" charset="0"/>
              </a:rPr>
              <a:t>	</a:t>
            </a:r>
            <a:r>
              <a:rPr lang="en-US" sz="3200" b="1" dirty="0" smtClean="0">
                <a:solidFill>
                  <a:srgbClr val="000000"/>
                </a:solidFill>
                <a:effectLst/>
                <a:latin typeface="Times New Roman" pitchFamily="18" charset="0"/>
                <a:ea typeface="Calibri"/>
                <a:cs typeface="Times New Roman" pitchFamily="18" charset="0"/>
              </a:rPr>
              <a:t>With each choice we decide where we are going to be living. </a:t>
            </a:r>
          </a:p>
          <a:p>
            <a:pPr algn="just"/>
            <a:endParaRPr lang="en-US" sz="3200" dirty="0" smtClean="0">
              <a:effectLst/>
              <a:latin typeface="Times New Roman" pitchFamily="18" charset="0"/>
              <a:ea typeface="Calibri"/>
              <a:cs typeface="Times New Roman" pitchFamily="18" charset="0"/>
            </a:endParaRPr>
          </a:p>
          <a:p>
            <a:pPr marL="457200" indent="-457200" algn="just">
              <a:buFont typeface="Wingdings" pitchFamily="2" charset="2"/>
              <a:buChar char="Ø"/>
            </a:pPr>
            <a:r>
              <a:rPr lang="en-US" sz="3200" b="1" dirty="0" smtClean="0">
                <a:solidFill>
                  <a:srgbClr val="000000"/>
                </a:solidFill>
                <a:effectLst/>
                <a:latin typeface="Times New Roman" pitchFamily="18" charset="0"/>
                <a:ea typeface="Calibri"/>
                <a:cs typeface="Times New Roman" pitchFamily="18" charset="0"/>
              </a:rPr>
              <a:t>--1</a:t>
            </a:r>
            <a:r>
              <a:rPr lang="en-US" sz="3200" b="1" baseline="30000" dirty="0" smtClean="0">
                <a:solidFill>
                  <a:srgbClr val="000000"/>
                </a:solidFill>
                <a:effectLst/>
                <a:latin typeface="Times New Roman" pitchFamily="18" charset="0"/>
                <a:ea typeface="Calibri"/>
                <a:cs typeface="Times New Roman" pitchFamily="18" charset="0"/>
              </a:rPr>
              <a:t>st</a:t>
            </a:r>
            <a:r>
              <a:rPr lang="en-US" sz="3200" b="1" dirty="0" smtClean="0">
                <a:solidFill>
                  <a:srgbClr val="000000"/>
                </a:solidFill>
                <a:effectLst/>
                <a:latin typeface="Times New Roman" pitchFamily="18" charset="0"/>
                <a:ea typeface="Calibri"/>
                <a:cs typeface="Times New Roman" pitchFamily="18" charset="0"/>
              </a:rPr>
              <a:t>:  He reveals His will to us through the Bible. </a:t>
            </a:r>
            <a:endParaRPr lang="en-US" sz="3200" dirty="0" smtClean="0">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75870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14.xml.rels><?xml version="1.0" encoding="UTF-8" standalone="yes"?>
<Relationships xmlns="http://schemas.openxmlformats.org/package/2006/relationships"><Relationship Id="rId1" Type="http://schemas.openxmlformats.org/officeDocument/2006/relationships/image" Target="../media/image1.jpeg"/></Relationships>
</file>

<file path=ppt/theme/_rels/theme15.xml.rels><?xml version="1.0" encoding="UTF-8" standalone="yes"?>
<Relationships xmlns="http://schemas.openxmlformats.org/package/2006/relationships"><Relationship Id="rId1" Type="http://schemas.openxmlformats.org/officeDocument/2006/relationships/image" Target="../media/image1.jpeg"/></Relationships>
</file>

<file path=ppt/theme/_rels/theme16.xml.rels><?xml version="1.0" encoding="UTF-8" standalone="yes"?>
<Relationships xmlns="http://schemas.openxmlformats.org/package/2006/relationships"><Relationship Id="rId1" Type="http://schemas.openxmlformats.org/officeDocument/2006/relationships/image" Target="../media/image1.jpeg"/></Relationships>
</file>

<file path=ppt/theme/_rels/theme17.xml.rels><?xml version="1.0" encoding="UTF-8" standalone="yes"?>
<Relationships xmlns="http://schemas.openxmlformats.org/package/2006/relationships"><Relationship Id="rId1" Type="http://schemas.openxmlformats.org/officeDocument/2006/relationships/image" Target="../media/image1.jpeg"/></Relationships>
</file>

<file path=ppt/theme/_rels/theme18.xml.rels><?xml version="1.0" encoding="UTF-8" standalone="yes"?>
<Relationships xmlns="http://schemas.openxmlformats.org/package/2006/relationships"><Relationship Id="rId1" Type="http://schemas.openxmlformats.org/officeDocument/2006/relationships/image" Target="../media/image1.jpeg"/></Relationships>
</file>

<file path=ppt/theme/_rels/theme19.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0.xml><?xml version="1.0" encoding="utf-8"?>
<a:theme xmlns:a="http://schemas.openxmlformats.org/drawingml/2006/main" name="9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1.xml><?xml version="1.0" encoding="utf-8"?>
<a:theme xmlns:a="http://schemas.openxmlformats.org/drawingml/2006/main" name="10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2.xml><?xml version="1.0" encoding="utf-8"?>
<a:theme xmlns:a="http://schemas.openxmlformats.org/drawingml/2006/main" name="11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3.xml><?xml version="1.0" encoding="utf-8"?>
<a:theme xmlns:a="http://schemas.openxmlformats.org/drawingml/2006/main" name="12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4.xml><?xml version="1.0" encoding="utf-8"?>
<a:theme xmlns:a="http://schemas.openxmlformats.org/drawingml/2006/main" name="13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5.xml><?xml version="1.0" encoding="utf-8"?>
<a:theme xmlns:a="http://schemas.openxmlformats.org/drawingml/2006/main" name="14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6.xml><?xml version="1.0" encoding="utf-8"?>
<a:theme xmlns:a="http://schemas.openxmlformats.org/drawingml/2006/main" name="15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7.xml><?xml version="1.0" encoding="utf-8"?>
<a:theme xmlns:a="http://schemas.openxmlformats.org/drawingml/2006/main" name="16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8.xml><?xml version="1.0" encoding="utf-8"?>
<a:theme xmlns:a="http://schemas.openxmlformats.org/drawingml/2006/main" name="17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19.xml><?xml version="1.0" encoding="utf-8"?>
<a:theme xmlns:a="http://schemas.openxmlformats.org/drawingml/2006/main" name="18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1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2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4.xml><?xml version="1.0" encoding="utf-8"?>
<a:theme xmlns:a="http://schemas.openxmlformats.org/drawingml/2006/main" name="3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5.xml><?xml version="1.0" encoding="utf-8"?>
<a:theme xmlns:a="http://schemas.openxmlformats.org/drawingml/2006/main" name="4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6.xml><?xml version="1.0" encoding="utf-8"?>
<a:theme xmlns:a="http://schemas.openxmlformats.org/drawingml/2006/main" name="5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7.xml><?xml version="1.0" encoding="utf-8"?>
<a:theme xmlns:a="http://schemas.openxmlformats.org/drawingml/2006/main" name="6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8.xml><?xml version="1.0" encoding="utf-8"?>
<a:theme xmlns:a="http://schemas.openxmlformats.org/drawingml/2006/main" name="7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9.xml><?xml version="1.0" encoding="utf-8"?>
<a:theme xmlns:a="http://schemas.openxmlformats.org/drawingml/2006/main" name="8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69</TotalTime>
  <Words>367</Words>
  <Application>Microsoft Office PowerPoint</Application>
  <PresentationFormat>On-screen Show (4:3)</PresentationFormat>
  <Paragraphs>88</Paragraphs>
  <Slides>20</Slides>
  <Notes>0</Notes>
  <HiddenSlides>0</HiddenSlides>
  <MMClips>0</MMClips>
  <ScaleCrop>false</ScaleCrop>
  <HeadingPairs>
    <vt:vector size="4" baseType="variant">
      <vt:variant>
        <vt:lpstr>Theme</vt:lpstr>
      </vt:variant>
      <vt:variant>
        <vt:i4>19</vt:i4>
      </vt:variant>
      <vt:variant>
        <vt:lpstr>Slide Titles</vt:lpstr>
      </vt:variant>
      <vt:variant>
        <vt:i4>20</vt:i4>
      </vt:variant>
    </vt:vector>
  </HeadingPairs>
  <TitlesOfParts>
    <vt:vector size="39" baseType="lpstr">
      <vt:lpstr>Apex</vt:lpstr>
      <vt:lpstr>1_Apex</vt:lpstr>
      <vt:lpstr>2_Apex</vt:lpstr>
      <vt:lpstr>3_Apex</vt:lpstr>
      <vt:lpstr>4_Apex</vt:lpstr>
      <vt:lpstr>5_Apex</vt:lpstr>
      <vt:lpstr>6_Apex</vt:lpstr>
      <vt:lpstr>7_Apex</vt:lpstr>
      <vt:lpstr>8_Apex</vt:lpstr>
      <vt:lpstr>9_Apex</vt:lpstr>
      <vt:lpstr>10_Apex</vt:lpstr>
      <vt:lpstr>11_Apex</vt:lpstr>
      <vt:lpstr>12_Apex</vt:lpstr>
      <vt:lpstr>13_Apex</vt:lpstr>
      <vt:lpstr>14_Apex</vt:lpstr>
      <vt:lpstr>15_Apex</vt:lpstr>
      <vt:lpstr>16_Apex</vt:lpstr>
      <vt:lpstr>17_Apex</vt:lpstr>
      <vt:lpstr>18_Apex</vt:lpstr>
      <vt:lpstr>Sanctified Walking   Part 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Sanctified Walking   Part 2 </dc:title>
  <dc:creator> </dc:creator>
  <cp:lastModifiedBy> </cp:lastModifiedBy>
  <cp:revision>8</cp:revision>
  <dcterms:created xsi:type="dcterms:W3CDTF">2012-08-28T20:01:44Z</dcterms:created>
  <dcterms:modified xsi:type="dcterms:W3CDTF">2012-08-28T21:11:24Z</dcterms:modified>
</cp:coreProperties>
</file>